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1"/>
  </p:sldMasterIdLst>
  <p:notesMasterIdLst>
    <p:notesMasterId r:id="rId27"/>
  </p:notesMasterIdLst>
  <p:sldIdLst>
    <p:sldId id="256" r:id="rId2"/>
    <p:sldId id="287" r:id="rId3"/>
    <p:sldId id="288" r:id="rId4"/>
    <p:sldId id="289" r:id="rId5"/>
    <p:sldId id="290" r:id="rId6"/>
    <p:sldId id="270" r:id="rId7"/>
    <p:sldId id="291" r:id="rId8"/>
    <p:sldId id="271" r:id="rId9"/>
    <p:sldId id="272" r:id="rId10"/>
    <p:sldId id="275" r:id="rId11"/>
    <p:sldId id="293" r:id="rId12"/>
    <p:sldId id="300" r:id="rId13"/>
    <p:sldId id="304" r:id="rId14"/>
    <p:sldId id="274" r:id="rId15"/>
    <p:sldId id="279" r:id="rId16"/>
    <p:sldId id="305" r:id="rId17"/>
    <p:sldId id="283" r:id="rId18"/>
    <p:sldId id="298" r:id="rId19"/>
    <p:sldId id="301" r:id="rId20"/>
    <p:sldId id="306" r:id="rId21"/>
    <p:sldId id="302" r:id="rId22"/>
    <p:sldId id="303" r:id="rId23"/>
    <p:sldId id="294" r:id="rId24"/>
    <p:sldId id="295" r:id="rId25"/>
    <p:sldId id="296" r:id="rId2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64" d="100"/>
          <a:sy n="64" d="100"/>
        </p:scale>
        <p:origin x="748" y="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9BE671D-88C8-45A2-8583-59F5EF4338A6}" type="datetimeFigureOut">
              <a:rPr lang="en-US" smtClean="0"/>
              <a:t>10/12/2018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F593E71-6167-4284-895F-1CA2108A7AFF}" type="slidenum">
              <a:rPr lang="en-US" smtClean="0"/>
              <a:t>‹#›</a:t>
            </a:fld>
            <a:endParaRPr lang="en-US"/>
          </a:p>
        </p:txBody>
      </p:sp>
    </p:spTree>
    <p:extLst>
      <p:ext uri="{BB962C8B-B14F-4D97-AF65-F5344CB8AC3E}">
        <p14:creationId xmlns:p14="http://schemas.microsoft.com/office/powerpoint/2010/main" val="12738653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8" Type="http://schemas.openxmlformats.org/officeDocument/2006/relationships/hyperlink" Target="http://creativecommons.org/licenses/by/2.5/deed.en" TargetMode="External"/><Relationship Id="rId3" Type="http://schemas.openxmlformats.org/officeDocument/2006/relationships/hyperlink" Target="http://upload.wikimedia.org/wikipedia/commons/4/43/Toi_250kg_gold_bar.jpg" TargetMode="External"/><Relationship Id="rId7" Type="http://schemas.openxmlformats.org/officeDocument/2006/relationships/hyperlink" Target="http://upload.wikimedia.org/wikipedia/commons/d/d7/Lingot_aluminium.jpg" TargetMode="External"/><Relationship Id="rId2" Type="http://schemas.openxmlformats.org/officeDocument/2006/relationships/slide" Target="../slides/slide6.xml"/><Relationship Id="rId1" Type="http://schemas.openxmlformats.org/officeDocument/2006/relationships/notesMaster" Target="../notesMasters/notesMaster1.xml"/><Relationship Id="rId6" Type="http://schemas.openxmlformats.org/officeDocument/2006/relationships/hyperlink" Target="http://commons.wikimedia.org/wiki/File:Toi_250kg_gold_bar.jpg" TargetMode="External"/><Relationship Id="rId5" Type="http://schemas.openxmlformats.org/officeDocument/2006/relationships/hyperlink" Target="http://en.wikipedia.org/wiki/GNU_Free_Documentation_License" TargetMode="External"/><Relationship Id="rId4" Type="http://schemas.openxmlformats.org/officeDocument/2006/relationships/hyperlink" Target="http://creativecommons.org/licenses/by-sa/3.0/deed.en" TargetMode="External"/><Relationship Id="rId9" Type="http://schemas.openxmlformats.org/officeDocument/2006/relationships/hyperlink" Target="http://commons.wikimedia.org/wiki/File:Lingot_aluminium.jpg" TargetMode="Externa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www.earthscienceworld.org/images" TargetMode="External"/><Relationship Id="rId2" Type="http://schemas.openxmlformats.org/officeDocument/2006/relationships/slide" Target="../slides/slide16.xml"/><Relationship Id="rId1" Type="http://schemas.openxmlformats.org/officeDocument/2006/relationships/notesMaster" Target="../notesMasters/notesMaster1.xml"/><Relationship Id="rId4" Type="http://schemas.openxmlformats.org/officeDocument/2006/relationships/hyperlink" Target="http://www.earthscienceworld.org/images/imageuse.html" TargetMode="Externa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www.earthscienceworld.org/images" TargetMode="External"/><Relationship Id="rId2" Type="http://schemas.openxmlformats.org/officeDocument/2006/relationships/slide" Target="../slides/slide17.xml"/><Relationship Id="rId1" Type="http://schemas.openxmlformats.org/officeDocument/2006/relationships/notesMaster" Target="../notesMasters/notesMaster1.xml"/><Relationship Id="rId4" Type="http://schemas.openxmlformats.org/officeDocument/2006/relationships/hyperlink" Target="http://www.earthscienceworld.org/images/imageuse.html" TargetMode="Externa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www.earthscienceworld.org/images" TargetMode="External"/><Relationship Id="rId2" Type="http://schemas.openxmlformats.org/officeDocument/2006/relationships/slide" Target="../slides/slide19.xml"/><Relationship Id="rId1" Type="http://schemas.openxmlformats.org/officeDocument/2006/relationships/notesMaster" Target="../notesMasters/notesMaster1.xml"/><Relationship Id="rId4" Type="http://schemas.openxmlformats.org/officeDocument/2006/relationships/hyperlink" Target="http://www.earthscienceworld.org/images/imageuse.html" TargetMode="Externa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upload.wikimedia.org/wikipedia/commons/2/2d/Elura.png" TargetMode="External"/><Relationship Id="rId2" Type="http://schemas.openxmlformats.org/officeDocument/2006/relationships/slide" Target="../slides/slide22.xml"/><Relationship Id="rId1" Type="http://schemas.openxmlformats.org/officeDocument/2006/relationships/notesMaster" Target="../notesMasters/notesMaster1.xml"/><Relationship Id="rId4" Type="http://schemas.openxmlformats.org/officeDocument/2006/relationships/hyperlink" Target="http://en.wikipedia.org/wiki/File:Elura.png" TargetMode="Externa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www.earthscienceworld.org/images" TargetMode="External"/><Relationship Id="rId2" Type="http://schemas.openxmlformats.org/officeDocument/2006/relationships/slide" Target="../slides/slide7.xml"/><Relationship Id="rId1" Type="http://schemas.openxmlformats.org/officeDocument/2006/relationships/notesMaster" Target="../notesMasters/notesMaster1.xml"/><Relationship Id="rId4" Type="http://schemas.openxmlformats.org/officeDocument/2006/relationships/hyperlink" Target="http://www.earthscienceworld.org/images/imageuse.html"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www.st-augustines.worcs.sch.uk/intranet/departments/sci2007a/Chemistry/NEWchemstart/metals%20stuff/copper%20stuff/copper%20extr/froth%20float%20diag.gif"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www.earthscienceworld.org/images" TargetMode="External"/><Relationship Id="rId2" Type="http://schemas.openxmlformats.org/officeDocument/2006/relationships/slide" Target="../slides/slide11.xml"/><Relationship Id="rId1" Type="http://schemas.openxmlformats.org/officeDocument/2006/relationships/notesMaster" Target="../notesMasters/notesMaster1.xml"/><Relationship Id="rId6" Type="http://schemas.openxmlformats.org/officeDocument/2006/relationships/hyperlink" Target="http://www.nasa.gov/audience/formedia/features/MP_Photo_Guidelines.html#.U6MgBxbntvU" TargetMode="External"/><Relationship Id="rId5" Type="http://schemas.openxmlformats.org/officeDocument/2006/relationships/hyperlink" Target="http://www.nasa.gov/multimedia/imagegallery/image_feature_697.html" TargetMode="External"/><Relationship Id="rId4" Type="http://schemas.openxmlformats.org/officeDocument/2006/relationships/hyperlink" Target="http://www.earthscienceworld.org/images/imageuse.html" TargetMode="Externa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www.earthscienceworld.org/images" TargetMode="External"/><Relationship Id="rId2" Type="http://schemas.openxmlformats.org/officeDocument/2006/relationships/slide" Target="../slides/slide12.xml"/><Relationship Id="rId1" Type="http://schemas.openxmlformats.org/officeDocument/2006/relationships/notesMaster" Target="../notesMasters/notesMaster1.xml"/><Relationship Id="rId4" Type="http://schemas.openxmlformats.org/officeDocument/2006/relationships/hyperlink" Target="http://www.earthscienceworld.org/images/imageuse.html" TargetMode="Externa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www.earthscienceworld.org/images" TargetMode="External"/><Relationship Id="rId2" Type="http://schemas.openxmlformats.org/officeDocument/2006/relationships/slide" Target="../slides/slide13.xml"/><Relationship Id="rId1" Type="http://schemas.openxmlformats.org/officeDocument/2006/relationships/notesMaster" Target="../notesMasters/notesMaster1.xml"/><Relationship Id="rId4" Type="http://schemas.openxmlformats.org/officeDocument/2006/relationships/hyperlink" Target="http://www.earthscienceworld.org/images/imageuse.html" TargetMode="Externa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www.earthscienceworld.org/images" TargetMode="External"/><Relationship Id="rId2" Type="http://schemas.openxmlformats.org/officeDocument/2006/relationships/slide" Target="../slides/slide14.xml"/><Relationship Id="rId1" Type="http://schemas.openxmlformats.org/officeDocument/2006/relationships/notesMaster" Target="../notesMasters/notesMaster1.xml"/><Relationship Id="rId4" Type="http://schemas.openxmlformats.org/officeDocument/2006/relationships/hyperlink" Target="http://www.earthscienceworld.org/images/imageuse.html" TargetMode="Externa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www.earthscienceworld.org/images" TargetMode="External"/><Relationship Id="rId2" Type="http://schemas.openxmlformats.org/officeDocument/2006/relationships/slide" Target="../slides/slide15.xml"/><Relationship Id="rId1" Type="http://schemas.openxmlformats.org/officeDocument/2006/relationships/notesMaster" Target="../notesMasters/notesMaster1.xml"/><Relationship Id="rId4" Type="http://schemas.openxmlformats.org/officeDocument/2006/relationships/hyperlink" Target="http://www.earthscienceworld.org/images/imageuse.html"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77800" indent="-177800"/>
            <a:r>
              <a:rPr lang="en-US" b="1" dirty="0"/>
              <a:t>Image</a:t>
            </a:r>
            <a:r>
              <a:rPr lang="en-US" b="1" baseline="0" dirty="0"/>
              <a:t> Information </a:t>
            </a:r>
            <a:r>
              <a:rPr lang="en-US" b="1" dirty="0"/>
              <a:t>Slide 19 Beneficiation: </a:t>
            </a:r>
          </a:p>
          <a:p>
            <a:pPr marL="422275" lvl="1" indent="-144463">
              <a:buFont typeface="+mj-lt"/>
              <a:buAutoNum type="arabicPeriod"/>
            </a:pPr>
            <a:r>
              <a:rPr lang="en-US" dirty="0"/>
              <a:t>Gold Ingot: Credit: PGHCOM (2007) “A 250kg gold car in the </a:t>
            </a:r>
            <a:r>
              <a:rPr lang="en-US" dirty="0" err="1"/>
              <a:t>Toi</a:t>
            </a:r>
            <a:r>
              <a:rPr lang="en-US" dirty="0"/>
              <a:t> gold mine.” Downloaded from: </a:t>
            </a:r>
            <a:r>
              <a:rPr lang="en-US" dirty="0">
                <a:hlinkClick r:id="rId3"/>
              </a:rPr>
              <a:t>http://upload.wikimedia.org/wikipedia/commons/4/43/Toi_250kg_gold_bar.jpg</a:t>
            </a:r>
            <a:r>
              <a:rPr lang="en-US" dirty="0"/>
              <a:t> under a Creative Commons Attribution-Share Alike 3.0 </a:t>
            </a:r>
            <a:r>
              <a:rPr lang="en-US" dirty="0" err="1"/>
              <a:t>Unported</a:t>
            </a:r>
            <a:r>
              <a:rPr lang="en-US" dirty="0"/>
              <a:t> license (</a:t>
            </a:r>
            <a:r>
              <a:rPr lang="en-US" dirty="0">
                <a:hlinkClick r:id="rId4"/>
              </a:rPr>
              <a:t>http://creativecommons.org/licenses/by-sa/3.0/deed.en</a:t>
            </a:r>
            <a:r>
              <a:rPr lang="en-US" dirty="0"/>
              <a:t>) and GNU Free Documentation License (</a:t>
            </a:r>
            <a:r>
              <a:rPr lang="en-US" dirty="0">
                <a:hlinkClick r:id="rId5"/>
              </a:rPr>
              <a:t>http://en.wikipedia.org/wiki/GNU_Free_Documentation_License</a:t>
            </a:r>
            <a:r>
              <a:rPr lang="en-US" dirty="0"/>
              <a:t>); </a:t>
            </a:r>
            <a:r>
              <a:rPr lang="en-US" dirty="0">
                <a:hlinkClick r:id="rId6"/>
              </a:rPr>
              <a:t>http://commons.wikimedia.org/wiki/File:Toi_250kg_gold_bar.jpg</a:t>
            </a:r>
            <a:r>
              <a:rPr lang="en-US" dirty="0"/>
              <a:t>. </a:t>
            </a:r>
          </a:p>
          <a:p>
            <a:pPr marL="422275" lvl="1" indent="-144463">
              <a:buFont typeface="+mj-lt"/>
              <a:buAutoNum type="arabicPeriod"/>
            </a:pPr>
            <a:r>
              <a:rPr lang="en-US" dirty="0"/>
              <a:t>Aluminum Ingot: Credit: </a:t>
            </a:r>
            <a:r>
              <a:rPr lang="en-US" dirty="0" err="1"/>
              <a:t>Romary</a:t>
            </a:r>
            <a:r>
              <a:rPr lang="en-US" dirty="0"/>
              <a:t> (2006) “Aluminum ingot.”</a:t>
            </a:r>
            <a:r>
              <a:rPr lang="en-US" baseline="0" dirty="0"/>
              <a:t> </a:t>
            </a:r>
            <a:r>
              <a:rPr lang="en-US" dirty="0"/>
              <a:t>Downloaded from: </a:t>
            </a:r>
            <a:r>
              <a:rPr lang="en-US" dirty="0">
                <a:hlinkClick r:id="rId7"/>
              </a:rPr>
              <a:t>http://upload.wikimedia.org/wikipedia/commons/d/d7/Lingot_aluminium.jpg</a:t>
            </a:r>
            <a:r>
              <a:rPr lang="en-US" dirty="0"/>
              <a:t> under a Creative Commons Attribution-Share Alike 3.0 </a:t>
            </a:r>
            <a:r>
              <a:rPr lang="en-US" dirty="0" err="1"/>
              <a:t>Unported</a:t>
            </a:r>
            <a:r>
              <a:rPr lang="en-US" dirty="0"/>
              <a:t> license (</a:t>
            </a:r>
            <a:r>
              <a:rPr lang="en-US" dirty="0">
                <a:hlinkClick r:id="rId4"/>
              </a:rPr>
              <a:t>http://creativecommons.org/licenses/by-sa/3.0/deed.en</a:t>
            </a:r>
            <a:r>
              <a:rPr lang="en-US" dirty="0"/>
              <a:t>) and GNU Free Documentation License (</a:t>
            </a:r>
            <a:r>
              <a:rPr lang="en-US" dirty="0">
                <a:hlinkClick r:id="rId5"/>
              </a:rPr>
              <a:t>http://en.wikipedia.org/wiki/GNU_Free_Documentation_License</a:t>
            </a:r>
            <a:r>
              <a:rPr lang="en-US" dirty="0"/>
              <a:t>) and Creative Commons Attribution 2.5 Generic license (</a:t>
            </a:r>
            <a:r>
              <a:rPr lang="en-US" dirty="0">
                <a:hlinkClick r:id="rId8"/>
              </a:rPr>
              <a:t>http://creativecommons.org/licenses/by/2.5/deed.en</a:t>
            </a:r>
            <a:r>
              <a:rPr lang="en-US" dirty="0"/>
              <a:t>); </a:t>
            </a:r>
            <a:r>
              <a:rPr lang="en-US" dirty="0">
                <a:solidFill>
                  <a:srgbClr val="000000"/>
                </a:solidFill>
                <a:hlinkClick r:id="rId9"/>
              </a:rPr>
              <a:t>http://commons.wikimedia.org/wiki/File:Lingot_aluminium.jpg</a:t>
            </a:r>
            <a:r>
              <a:rPr lang="en-US" dirty="0">
                <a:solidFill>
                  <a:srgbClr val="000000"/>
                </a:solidFill>
              </a:rPr>
              <a:t>. </a:t>
            </a:r>
          </a:p>
        </p:txBody>
      </p:sp>
      <p:sp>
        <p:nvSpPr>
          <p:cNvPr id="4" name="Slide Number Placeholder 3"/>
          <p:cNvSpPr>
            <a:spLocks noGrp="1"/>
          </p:cNvSpPr>
          <p:nvPr>
            <p:ph type="sldNum" sz="quarter" idx="10"/>
          </p:nvPr>
        </p:nvSpPr>
        <p:spPr/>
        <p:txBody>
          <a:bodyPr/>
          <a:lstStyle/>
          <a:p>
            <a:fld id="{5D11E4C9-8F15-2446-A149-CDF8A04158D1}" type="slidenum">
              <a:rPr lang="en-US" smtClean="0"/>
              <a:pPr/>
              <a:t>6</a:t>
            </a:fld>
            <a:endParaRPr lang="en-US"/>
          </a:p>
        </p:txBody>
      </p:sp>
    </p:spTree>
    <p:extLst>
      <p:ext uri="{BB962C8B-B14F-4D97-AF65-F5344CB8AC3E}">
        <p14:creationId xmlns:p14="http://schemas.microsoft.com/office/powerpoint/2010/main" val="37808601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7800" indent="-177800"/>
            <a:r>
              <a:rPr lang="en-US" b="1" dirty="0"/>
              <a:t>Image</a:t>
            </a:r>
            <a:r>
              <a:rPr lang="en-US" b="1" baseline="0" dirty="0"/>
              <a:t> Information </a:t>
            </a:r>
            <a:r>
              <a:rPr lang="en-US" b="1" dirty="0"/>
              <a:t>Slide 27 Smelting:</a:t>
            </a:r>
            <a:endParaRPr lang="en-US" b="1" dirty="0">
              <a:solidFill>
                <a:srgbClr val="FF0000"/>
              </a:solidFill>
            </a:endParaRPr>
          </a:p>
          <a:p>
            <a:pPr marL="422275" lvl="1" indent="-144463">
              <a:buFont typeface="+mj-lt"/>
              <a:buAutoNum type="arabicPeriod"/>
            </a:pPr>
            <a:r>
              <a:rPr lang="en-US" dirty="0">
                <a:solidFill>
                  <a:srgbClr val="000000"/>
                </a:solidFill>
              </a:rPr>
              <a:t>Smelting Gold: Credit: A.J. </a:t>
            </a:r>
            <a:r>
              <a:rPr lang="en-US" dirty="0" err="1">
                <a:solidFill>
                  <a:srgbClr val="000000"/>
                </a:solidFill>
              </a:rPr>
              <a:t>Mandolesi</a:t>
            </a:r>
            <a:r>
              <a:rPr lang="en-US" dirty="0">
                <a:solidFill>
                  <a:srgbClr val="000000"/>
                </a:solidFill>
              </a:rPr>
              <a:t>, American Geological Institute. “Refining gold.” Image courtesy of the Earth Science World Image Bank, </a:t>
            </a:r>
            <a:r>
              <a:rPr lang="en-US" dirty="0">
                <a:solidFill>
                  <a:srgbClr val="000000"/>
                </a:solidFill>
                <a:hlinkClick r:id="rId3"/>
              </a:rPr>
              <a:t>http://www.earthscienceworld.org/images</a:t>
            </a:r>
            <a:r>
              <a:rPr lang="en-US" dirty="0">
                <a:solidFill>
                  <a:srgbClr val="000000"/>
                </a:solidFill>
              </a:rPr>
              <a:t>. Reproduction under certain conditions is allowed for noncommercial use, </a:t>
            </a:r>
            <a:r>
              <a:rPr lang="en-US" dirty="0">
                <a:solidFill>
                  <a:srgbClr val="000000"/>
                </a:solidFill>
                <a:hlinkClick r:id="rId4"/>
              </a:rPr>
              <a:t>http://www.earthscienceworld.org/images/imageuse.html</a:t>
            </a:r>
            <a:r>
              <a:rPr lang="en-US" dirty="0">
                <a:solidFill>
                  <a:srgbClr val="000000"/>
                </a:solidFill>
              </a:rPr>
              <a:t>.</a:t>
            </a:r>
          </a:p>
        </p:txBody>
      </p:sp>
      <p:sp>
        <p:nvSpPr>
          <p:cNvPr id="4" name="Slide Number Placeholder 3"/>
          <p:cNvSpPr>
            <a:spLocks noGrp="1"/>
          </p:cNvSpPr>
          <p:nvPr>
            <p:ph type="sldNum" sz="quarter" idx="10"/>
          </p:nvPr>
        </p:nvSpPr>
        <p:spPr/>
        <p:txBody>
          <a:bodyPr/>
          <a:lstStyle/>
          <a:p>
            <a:fld id="{5D11E4C9-8F15-2446-A149-CDF8A04158D1}" type="slidenum">
              <a:rPr lang="en-US" smtClean="0"/>
              <a:pPr/>
              <a:t>16</a:t>
            </a:fld>
            <a:endParaRPr lang="en-US"/>
          </a:p>
        </p:txBody>
      </p:sp>
    </p:spTree>
    <p:extLst>
      <p:ext uri="{BB962C8B-B14F-4D97-AF65-F5344CB8AC3E}">
        <p14:creationId xmlns:p14="http://schemas.microsoft.com/office/powerpoint/2010/main" val="4656140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7800" indent="-177800"/>
            <a:r>
              <a:rPr lang="en-US" b="1" dirty="0"/>
              <a:t>Image</a:t>
            </a:r>
            <a:r>
              <a:rPr lang="en-US" b="1" baseline="0" dirty="0"/>
              <a:t> Information </a:t>
            </a:r>
            <a:r>
              <a:rPr lang="en-US" b="1" dirty="0"/>
              <a:t>Slide 28 Mine Closure:</a:t>
            </a:r>
          </a:p>
          <a:p>
            <a:pPr marL="422275" lvl="1" indent="-144463">
              <a:buFont typeface="+mj-lt"/>
              <a:buAutoNum type="arabicPeriod"/>
            </a:pPr>
            <a:r>
              <a:rPr lang="en-US" dirty="0">
                <a:solidFill>
                  <a:srgbClr val="000000"/>
                </a:solidFill>
              </a:rPr>
              <a:t>Acid Mine Tailings: Credit: </a:t>
            </a:r>
            <a:r>
              <a:rPr lang="en-US" dirty="0"/>
              <a:t>Stuart Jennings, Montana State University (1998) “Acidic mine tailings cover the floodplain of </a:t>
            </a:r>
            <a:r>
              <a:rPr lang="en-US" dirty="0" err="1"/>
              <a:t>Silverbow</a:t>
            </a:r>
            <a:r>
              <a:rPr lang="en-US" dirty="0"/>
              <a:t> Creek, near Butte, Montana, prior to remediation work (image 1998).” Image courtesy of the Earth Science World Image Bank </a:t>
            </a:r>
            <a:r>
              <a:rPr lang="en-US" dirty="0">
                <a:hlinkClick r:id="rId3"/>
              </a:rPr>
              <a:t>http://www.earthscienceworld.org/images</a:t>
            </a:r>
            <a:r>
              <a:rPr lang="en-US" dirty="0"/>
              <a:t>. Reproduction under certain conditions is allowed for non-commercial use (</a:t>
            </a:r>
            <a:r>
              <a:rPr lang="en-US" dirty="0">
                <a:hlinkClick r:id="rId4"/>
              </a:rPr>
              <a:t>http://www.earthscienceworld.org/images/imageuse.html</a:t>
            </a:r>
            <a:r>
              <a:rPr lang="en-US" dirty="0"/>
              <a:t>).</a:t>
            </a:r>
          </a:p>
        </p:txBody>
      </p:sp>
      <p:sp>
        <p:nvSpPr>
          <p:cNvPr id="4" name="Slide Number Placeholder 3"/>
          <p:cNvSpPr>
            <a:spLocks noGrp="1"/>
          </p:cNvSpPr>
          <p:nvPr>
            <p:ph type="sldNum" sz="quarter" idx="10"/>
          </p:nvPr>
        </p:nvSpPr>
        <p:spPr/>
        <p:txBody>
          <a:bodyPr/>
          <a:lstStyle/>
          <a:p>
            <a:fld id="{5D11E4C9-8F15-2446-A149-CDF8A04158D1}" type="slidenum">
              <a:rPr lang="en-US" smtClean="0"/>
              <a:pPr/>
              <a:t>17</a:t>
            </a:fld>
            <a:endParaRPr lang="en-US"/>
          </a:p>
        </p:txBody>
      </p:sp>
    </p:spTree>
    <p:extLst>
      <p:ext uri="{BB962C8B-B14F-4D97-AF65-F5344CB8AC3E}">
        <p14:creationId xmlns:p14="http://schemas.microsoft.com/office/powerpoint/2010/main" val="24759576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7800" indent="-177800"/>
            <a:r>
              <a:rPr lang="en-US" b="1" dirty="0"/>
              <a:t>Image</a:t>
            </a:r>
            <a:r>
              <a:rPr lang="en-US" b="1" baseline="0" dirty="0"/>
              <a:t> Information </a:t>
            </a:r>
            <a:r>
              <a:rPr lang="en-US" b="1" dirty="0"/>
              <a:t>Slide 30 Remediation:</a:t>
            </a:r>
          </a:p>
          <a:p>
            <a:pPr marL="422275" lvl="1" indent="-144463">
              <a:buFont typeface="+mj-lt"/>
              <a:buAutoNum type="arabicPeriod"/>
            </a:pPr>
            <a:r>
              <a:rPr lang="en-US" dirty="0"/>
              <a:t>Adding Alkaline Material: </a:t>
            </a:r>
            <a:r>
              <a:rPr lang="en-US" dirty="0">
                <a:solidFill>
                  <a:srgbClr val="000000"/>
                </a:solidFill>
              </a:rPr>
              <a:t>Credit: </a:t>
            </a:r>
            <a:r>
              <a:rPr lang="en-US" dirty="0"/>
              <a:t>Stuart Jennings, Montana State University. “Mike Horse Mine pretreatment pond with alkaline addition, precipitation of iron and other metals.” Image courtesy of the Earth Science World Image Bank, </a:t>
            </a:r>
            <a:r>
              <a:rPr lang="en-US" dirty="0">
                <a:hlinkClick r:id="rId3"/>
              </a:rPr>
              <a:t>http://www.earthscienceworld.org/images</a:t>
            </a:r>
            <a:r>
              <a:rPr lang="en-US" dirty="0"/>
              <a:t>. Reproduction under certain conditions is allowed for noncommercial use </a:t>
            </a:r>
            <a:r>
              <a:rPr lang="en-US" dirty="0">
                <a:hlinkClick r:id="rId4"/>
              </a:rPr>
              <a:t>http://www.earthscienceworld.org/images/imageuse.html</a:t>
            </a:r>
            <a:r>
              <a:rPr lang="en-US" dirty="0"/>
              <a:t>.</a:t>
            </a:r>
          </a:p>
          <a:p>
            <a:pPr marL="422275" lvl="1" indent="-144463">
              <a:buFont typeface="+mj-lt"/>
              <a:buAutoNum type="arabicPeriod"/>
            </a:pPr>
            <a:r>
              <a:rPr lang="en-US" dirty="0"/>
              <a:t>Limestone Channel at Anaconda Mine: </a:t>
            </a:r>
            <a:r>
              <a:rPr lang="en-US" dirty="0">
                <a:solidFill>
                  <a:srgbClr val="000000"/>
                </a:solidFill>
              </a:rPr>
              <a:t>Credit: </a:t>
            </a:r>
            <a:r>
              <a:rPr lang="en-US" dirty="0"/>
              <a:t>Stuart Jennings, Montana State University (1997) “An open limestone channel treats acidic discharge from the Anaconda Mine shaft prior to wetland treatment.” Image courtesy of the Earth Science World Image Bank, </a:t>
            </a:r>
            <a:r>
              <a:rPr lang="en-US" dirty="0">
                <a:hlinkClick r:id="rId3"/>
              </a:rPr>
              <a:t>http://www.earthscienceworld.org/images</a:t>
            </a:r>
            <a:r>
              <a:rPr lang="en-US" dirty="0"/>
              <a:t>. Reproduction under certain conditions is allowed for noncommercial use </a:t>
            </a:r>
            <a:r>
              <a:rPr lang="en-US" dirty="0">
                <a:hlinkClick r:id="rId4"/>
              </a:rPr>
              <a:t>http://www.earthscienceworld.org/images/imageuse.html</a:t>
            </a:r>
            <a:r>
              <a:rPr lang="en-US" dirty="0"/>
              <a:t>.</a:t>
            </a:r>
          </a:p>
          <a:p>
            <a:pPr marL="422275" marR="0" lvl="1" indent="-144463" algn="l" defTabSz="457200" rtl="0" eaLnBrk="1" fontAlgn="auto" latinLnBrk="0" hangingPunct="1">
              <a:lnSpc>
                <a:spcPct val="100000"/>
              </a:lnSpc>
              <a:spcBef>
                <a:spcPts val="0"/>
              </a:spcBef>
              <a:spcAft>
                <a:spcPts val="0"/>
              </a:spcAft>
              <a:buClrTx/>
              <a:buSzTx/>
              <a:buFont typeface="+mj-lt"/>
              <a:buAutoNum type="arabicPeriod"/>
              <a:tabLst/>
              <a:defRPr/>
            </a:pPr>
            <a:r>
              <a:rPr lang="en-US" dirty="0"/>
              <a:t>Wetland Treatment: </a:t>
            </a:r>
            <a:r>
              <a:rPr lang="en-US" dirty="0">
                <a:solidFill>
                  <a:srgbClr val="000000"/>
                </a:solidFill>
              </a:rPr>
              <a:t>Credit: </a:t>
            </a:r>
            <a:r>
              <a:rPr lang="en-US" dirty="0"/>
              <a:t>Stuart Jennings, Montana State University (1997) “Mine water treatment wetland showing removal of iron contamination from Anaconda Mine.” Image courtesy of the Earth Science World Image Bank, </a:t>
            </a:r>
            <a:r>
              <a:rPr lang="en-US" dirty="0">
                <a:hlinkClick r:id="rId3"/>
              </a:rPr>
              <a:t>http://www.earthscienceworld.org/images</a:t>
            </a:r>
            <a:r>
              <a:rPr lang="en-US" dirty="0"/>
              <a:t>. Reproduction under certain conditions is allowed for noncommercial use </a:t>
            </a:r>
            <a:r>
              <a:rPr lang="en-US" dirty="0">
                <a:hlinkClick r:id="rId4"/>
              </a:rPr>
              <a:t>http://www.earthscienceworld.org/images/imageuse.html</a:t>
            </a:r>
            <a:r>
              <a:rPr lang="en-US" dirty="0"/>
              <a:t>.</a:t>
            </a:r>
          </a:p>
          <a:p>
            <a:pPr marL="422275" lvl="1" indent="-144463">
              <a:buFont typeface="+mj-lt"/>
              <a:buAutoNum type="arabicPeriod"/>
            </a:pPr>
            <a:endParaRPr lang="en-US" dirty="0"/>
          </a:p>
        </p:txBody>
      </p:sp>
      <p:sp>
        <p:nvSpPr>
          <p:cNvPr id="4" name="Slide Number Placeholder 3"/>
          <p:cNvSpPr>
            <a:spLocks noGrp="1"/>
          </p:cNvSpPr>
          <p:nvPr>
            <p:ph type="sldNum" sz="quarter" idx="10"/>
          </p:nvPr>
        </p:nvSpPr>
        <p:spPr/>
        <p:txBody>
          <a:bodyPr/>
          <a:lstStyle/>
          <a:p>
            <a:fld id="{5D11E4C9-8F15-2446-A149-CDF8A04158D1}" type="slidenum">
              <a:rPr lang="en-US" smtClean="0"/>
              <a:pPr/>
              <a:t>19</a:t>
            </a:fld>
            <a:endParaRPr lang="en-US"/>
          </a:p>
        </p:txBody>
      </p:sp>
    </p:spTree>
    <p:extLst>
      <p:ext uri="{BB962C8B-B14F-4D97-AF65-F5344CB8AC3E}">
        <p14:creationId xmlns:p14="http://schemas.microsoft.com/office/powerpoint/2010/main" val="18357394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None/>
            </a:pPr>
            <a:r>
              <a:rPr lang="en-US" sz="1200" dirty="0"/>
              <a:t>Every step of the mineral extraction process is more complex than described here. </a:t>
            </a:r>
          </a:p>
          <a:p>
            <a:pPr>
              <a:lnSpc>
                <a:spcPct val="80000"/>
              </a:lnSpc>
              <a:buNone/>
            </a:pPr>
            <a:endParaRPr lang="en-US" sz="1200" dirty="0"/>
          </a:p>
          <a:p>
            <a:pPr>
              <a:lnSpc>
                <a:spcPct val="80000"/>
              </a:lnSpc>
              <a:buNone/>
            </a:pPr>
            <a:r>
              <a:rPr lang="en-US" sz="1200" dirty="0"/>
              <a:t>The mining industry provides jobs (directly and indirectly tied to the mine), allows creation of products, pushes technology forward, and plays a key role in local and global economic systems.</a:t>
            </a:r>
          </a:p>
          <a:p>
            <a:pPr>
              <a:lnSpc>
                <a:spcPct val="80000"/>
              </a:lnSpc>
              <a:buNone/>
            </a:pPr>
            <a:endParaRPr lang="en-US" sz="1200" dirty="0"/>
          </a:p>
          <a:p>
            <a:pPr lvl="0">
              <a:lnSpc>
                <a:spcPct val="80000"/>
              </a:lnSpc>
              <a:buNone/>
            </a:pPr>
            <a:r>
              <a:rPr lang="en-US" sz="1200" dirty="0"/>
              <a:t>While regulations in the United States have become much more stringent since the 1970s, there are still environmental and health issues that the mineral extraction process incurs, and how to safely close a mine may not be clear. </a:t>
            </a:r>
          </a:p>
          <a:p>
            <a:endParaRPr lang="en-US" dirty="0"/>
          </a:p>
        </p:txBody>
      </p:sp>
      <p:sp>
        <p:nvSpPr>
          <p:cNvPr id="4" name="Slide Number Placeholder 3"/>
          <p:cNvSpPr>
            <a:spLocks noGrp="1"/>
          </p:cNvSpPr>
          <p:nvPr>
            <p:ph type="sldNum" sz="quarter" idx="10"/>
          </p:nvPr>
        </p:nvSpPr>
        <p:spPr/>
        <p:txBody>
          <a:bodyPr/>
          <a:lstStyle/>
          <a:p>
            <a:fld id="{AF593E71-6167-4284-895F-1CA2108A7AFF}" type="slidenum">
              <a:rPr lang="en-US" smtClean="0"/>
              <a:t>21</a:t>
            </a:fld>
            <a:endParaRPr lang="en-US"/>
          </a:p>
        </p:txBody>
      </p:sp>
    </p:spTree>
    <p:extLst>
      <p:ext uri="{BB962C8B-B14F-4D97-AF65-F5344CB8AC3E}">
        <p14:creationId xmlns:p14="http://schemas.microsoft.com/office/powerpoint/2010/main" val="29003408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7800" marR="0" lvl="0" indent="-177800" algn="l" defTabSz="914400" rtl="0" eaLnBrk="1" fontAlgn="auto" latinLnBrk="0" hangingPunct="1">
              <a:lnSpc>
                <a:spcPct val="100000"/>
              </a:lnSpc>
              <a:spcBef>
                <a:spcPts val="0"/>
              </a:spcBef>
              <a:spcAft>
                <a:spcPts val="0"/>
              </a:spcAft>
              <a:buClrTx/>
              <a:buSzTx/>
              <a:buFontTx/>
              <a:buNone/>
              <a:tabLst/>
              <a:defRPr/>
            </a:pPr>
            <a:r>
              <a:rPr lang="en-US" sz="1200" dirty="0"/>
              <a:t>In addition to dealing with the legacy left by historical mining due to acid mine drainage and other contamination problems, some other issues related to mining include:</a:t>
            </a:r>
          </a:p>
          <a:p>
            <a:pPr marL="177800" indent="-177800"/>
            <a:endParaRPr lang="en-US" b="1" dirty="0"/>
          </a:p>
          <a:p>
            <a:pPr marL="177800" indent="-177800"/>
            <a:endParaRPr lang="en-US" b="1" dirty="0"/>
          </a:p>
          <a:p>
            <a:pPr marL="177800" indent="-177800"/>
            <a:r>
              <a:rPr lang="en-US" b="1" dirty="0"/>
              <a:t>Image</a:t>
            </a:r>
            <a:r>
              <a:rPr lang="en-US" b="1" baseline="0" dirty="0"/>
              <a:t> Information </a:t>
            </a:r>
            <a:r>
              <a:rPr lang="en-US" b="1" dirty="0">
                <a:solidFill>
                  <a:srgbClr val="000000"/>
                </a:solidFill>
              </a:rPr>
              <a:t>Slide 32 </a:t>
            </a:r>
            <a:r>
              <a:rPr lang="en-US" b="1" dirty="0"/>
              <a:t>Additional Mineral Extraction Concerns:</a:t>
            </a:r>
          </a:p>
          <a:p>
            <a:pPr marL="422275" lvl="1" indent="-144463">
              <a:buFont typeface="+mj-lt"/>
              <a:buAutoNum type="arabicPeriod"/>
            </a:pPr>
            <a:r>
              <a:rPr lang="en-US" dirty="0">
                <a:solidFill>
                  <a:srgbClr val="000000"/>
                </a:solidFill>
              </a:rPr>
              <a:t>Land Collapse: Credit: </a:t>
            </a:r>
            <a:r>
              <a:rPr lang="en-US" dirty="0" err="1">
                <a:solidFill>
                  <a:srgbClr val="000000"/>
                </a:solidFill>
              </a:rPr>
              <a:t>Rolinator</a:t>
            </a:r>
            <a:r>
              <a:rPr lang="en-US" dirty="0">
                <a:solidFill>
                  <a:srgbClr val="000000"/>
                </a:solidFill>
              </a:rPr>
              <a:t> (2006) Collapse of </a:t>
            </a:r>
            <a:r>
              <a:rPr lang="en-US" dirty="0" err="1">
                <a:solidFill>
                  <a:srgbClr val="000000"/>
                </a:solidFill>
              </a:rPr>
              <a:t>Elura</a:t>
            </a:r>
            <a:r>
              <a:rPr lang="en-US" dirty="0">
                <a:solidFill>
                  <a:srgbClr val="000000"/>
                </a:solidFill>
              </a:rPr>
              <a:t> Underground Mine (Australia)</a:t>
            </a:r>
            <a:r>
              <a:rPr lang="en-US" dirty="0"/>
              <a:t>. Downloaded from </a:t>
            </a:r>
            <a:r>
              <a:rPr lang="en-US" dirty="0">
                <a:hlinkClick r:id="rId3"/>
              </a:rPr>
              <a:t>http://upload.wikimedia.org/wikipedia/commons/2/2d/Elura.png</a:t>
            </a:r>
            <a:r>
              <a:rPr lang="en-US" dirty="0"/>
              <a:t> under a public domain license (</a:t>
            </a:r>
            <a:r>
              <a:rPr lang="en-US" dirty="0">
                <a:hlinkClick r:id="rId4"/>
              </a:rPr>
              <a:t>http://en.wikipedia.org/wiki/File:Elura.png</a:t>
            </a:r>
            <a:r>
              <a:rPr lang="en-US" dirty="0"/>
              <a:t>).</a:t>
            </a:r>
          </a:p>
          <a:p>
            <a:endParaRPr lang="en-US" dirty="0"/>
          </a:p>
        </p:txBody>
      </p:sp>
      <p:sp>
        <p:nvSpPr>
          <p:cNvPr id="4" name="Slide Number Placeholder 3"/>
          <p:cNvSpPr>
            <a:spLocks noGrp="1"/>
          </p:cNvSpPr>
          <p:nvPr>
            <p:ph type="sldNum" sz="quarter" idx="10"/>
          </p:nvPr>
        </p:nvSpPr>
        <p:spPr/>
        <p:txBody>
          <a:bodyPr/>
          <a:lstStyle/>
          <a:p>
            <a:fld id="{5D11E4C9-8F15-2446-A149-CDF8A04158D1}" type="slidenum">
              <a:rPr lang="en-US" smtClean="0"/>
              <a:pPr/>
              <a:t>22</a:t>
            </a:fld>
            <a:endParaRPr lang="en-US"/>
          </a:p>
        </p:txBody>
      </p:sp>
    </p:spTree>
    <p:extLst>
      <p:ext uri="{BB962C8B-B14F-4D97-AF65-F5344CB8AC3E}">
        <p14:creationId xmlns:p14="http://schemas.microsoft.com/office/powerpoint/2010/main" val="16272365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7800" indent="-177800"/>
            <a:r>
              <a:rPr lang="en-US" b="1" dirty="0"/>
              <a:t>Image</a:t>
            </a:r>
            <a:r>
              <a:rPr lang="en-US" b="1" baseline="0" dirty="0"/>
              <a:t> Information </a:t>
            </a:r>
            <a:r>
              <a:rPr lang="en-US" b="1" dirty="0"/>
              <a:t>Slide 20 Beneficiation: Crushing:</a:t>
            </a:r>
          </a:p>
          <a:p>
            <a:pPr marL="422275" lvl="1" indent="-144463">
              <a:buFont typeface="+mj-lt"/>
              <a:buAutoNum type="arabicPeriod"/>
            </a:pPr>
            <a:r>
              <a:rPr lang="en-US" dirty="0"/>
              <a:t>Conveyor Belt to Crusher: Credit: ASARCO. “Ores are hauled [to the crusher] by rail, truck, or conveyor belt depending on the mine. ” Image courtesy of the Earth Science World Image Bank, </a:t>
            </a:r>
            <a:r>
              <a:rPr lang="en-US" dirty="0">
                <a:hlinkClick r:id="rId3"/>
              </a:rPr>
              <a:t>http://www.earthscienceworld.org/images</a:t>
            </a:r>
            <a:r>
              <a:rPr lang="en-US" dirty="0"/>
              <a:t>. Reproduction under certain conditions is allowed for noncommercial use, </a:t>
            </a:r>
            <a:r>
              <a:rPr lang="en-US" dirty="0">
                <a:hlinkClick r:id="rId4"/>
              </a:rPr>
              <a:t>http://www.earthscienceworld.org/images/imageuse.html</a:t>
            </a:r>
            <a:r>
              <a:rPr lang="en-US" dirty="0"/>
              <a:t>.</a:t>
            </a:r>
          </a:p>
          <a:p>
            <a:pPr marL="422275" lvl="1" indent="-144463">
              <a:buFont typeface="+mj-lt"/>
              <a:buAutoNum type="arabicPeriod"/>
            </a:pPr>
            <a:r>
              <a:rPr lang="en-US" dirty="0"/>
              <a:t>Conveyor Belt to Mill</a:t>
            </a:r>
            <a:r>
              <a:rPr lang="en-US" dirty="0">
                <a:solidFill>
                  <a:srgbClr val="000000"/>
                </a:solidFill>
              </a:rPr>
              <a:t>: Credit: Travis Hudson, American Geological Institute. “Conveyor taking crushed ore to a mill.</a:t>
            </a:r>
            <a:r>
              <a:rPr lang="en-US" dirty="0"/>
              <a:t> ” Image courtesy of the Earth Science World Image Bank, </a:t>
            </a:r>
            <a:r>
              <a:rPr lang="en-US" dirty="0">
                <a:hlinkClick r:id="rId3"/>
              </a:rPr>
              <a:t>http://www.earthscienceworld.org/images</a:t>
            </a:r>
            <a:r>
              <a:rPr lang="en-US" dirty="0"/>
              <a:t>. Reproduction under certain conditions is allowed for noncommercial use, </a:t>
            </a:r>
            <a:r>
              <a:rPr lang="en-US" dirty="0">
                <a:hlinkClick r:id="rId4"/>
              </a:rPr>
              <a:t>http://www.earthscienceworld.org/images/imageuse.html</a:t>
            </a:r>
            <a:r>
              <a:rPr lang="en-US" dirty="0"/>
              <a:t>.</a:t>
            </a:r>
          </a:p>
        </p:txBody>
      </p:sp>
      <p:sp>
        <p:nvSpPr>
          <p:cNvPr id="4" name="Slide Number Placeholder 3"/>
          <p:cNvSpPr>
            <a:spLocks noGrp="1"/>
          </p:cNvSpPr>
          <p:nvPr>
            <p:ph type="sldNum" sz="quarter" idx="10"/>
          </p:nvPr>
        </p:nvSpPr>
        <p:spPr/>
        <p:txBody>
          <a:bodyPr/>
          <a:lstStyle/>
          <a:p>
            <a:fld id="{5D11E4C9-8F15-2446-A149-CDF8A04158D1}" type="slidenum">
              <a:rPr lang="en-US" smtClean="0"/>
              <a:pPr/>
              <a:t>7</a:t>
            </a:fld>
            <a:endParaRPr lang="en-US"/>
          </a:p>
        </p:txBody>
      </p:sp>
    </p:spTree>
    <p:extLst>
      <p:ext uri="{BB962C8B-B14F-4D97-AF65-F5344CB8AC3E}">
        <p14:creationId xmlns:p14="http://schemas.microsoft.com/office/powerpoint/2010/main" val="11862499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7800" indent="-177800"/>
            <a:r>
              <a:rPr lang="en-US" b="1" dirty="0"/>
              <a:t>Image</a:t>
            </a:r>
            <a:r>
              <a:rPr lang="en-US" b="1" baseline="0" dirty="0"/>
              <a:t> Information </a:t>
            </a:r>
            <a:r>
              <a:rPr lang="en-US" b="1" dirty="0">
                <a:solidFill>
                  <a:srgbClr val="000000"/>
                </a:solidFill>
              </a:rPr>
              <a:t>Slide 21: Beneficiation: Milling</a:t>
            </a:r>
          </a:p>
          <a:p>
            <a:pPr marL="422275" lvl="1" indent="-144463">
              <a:buFont typeface="+mj-lt"/>
              <a:buAutoNum type="arabicPeriod"/>
            </a:pPr>
            <a:r>
              <a:rPr lang="en-US" dirty="0">
                <a:solidFill>
                  <a:srgbClr val="000000"/>
                </a:solidFill>
              </a:rPr>
              <a:t>Steel balls: Credit: Leah Joseph.</a:t>
            </a:r>
          </a:p>
          <a:p>
            <a:pPr marL="422275" lvl="1" indent="-144463">
              <a:buFont typeface="+mj-lt"/>
              <a:buAutoNum type="arabicPeriod"/>
            </a:pPr>
            <a:r>
              <a:rPr lang="en-US" dirty="0">
                <a:solidFill>
                  <a:srgbClr val="000000"/>
                </a:solidFill>
              </a:rPr>
              <a:t>Rotating drum: Credit: Leah Joseph.</a:t>
            </a:r>
          </a:p>
        </p:txBody>
      </p:sp>
      <p:sp>
        <p:nvSpPr>
          <p:cNvPr id="4" name="Slide Number Placeholder 3"/>
          <p:cNvSpPr>
            <a:spLocks noGrp="1"/>
          </p:cNvSpPr>
          <p:nvPr>
            <p:ph type="sldNum" sz="quarter" idx="10"/>
          </p:nvPr>
        </p:nvSpPr>
        <p:spPr/>
        <p:txBody>
          <a:bodyPr/>
          <a:lstStyle/>
          <a:p>
            <a:fld id="{5D11E4C9-8F15-2446-A149-CDF8A04158D1}" type="slidenum">
              <a:rPr lang="en-US" smtClean="0"/>
              <a:pPr/>
              <a:t>8</a:t>
            </a:fld>
            <a:endParaRPr lang="en-US"/>
          </a:p>
        </p:txBody>
      </p:sp>
    </p:spTree>
    <p:extLst>
      <p:ext uri="{BB962C8B-B14F-4D97-AF65-F5344CB8AC3E}">
        <p14:creationId xmlns:p14="http://schemas.microsoft.com/office/powerpoint/2010/main" val="1259064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7800" indent="-177800"/>
            <a:r>
              <a:rPr lang="en-US" b="1" dirty="0"/>
              <a:t>Image</a:t>
            </a:r>
            <a:r>
              <a:rPr lang="en-US" b="1" baseline="0" dirty="0"/>
              <a:t> Information </a:t>
            </a:r>
            <a:r>
              <a:rPr lang="en-US" b="1" dirty="0">
                <a:solidFill>
                  <a:srgbClr val="000000"/>
                </a:solidFill>
              </a:rPr>
              <a:t>Slide 22: Beneficiation: Flotation (I)</a:t>
            </a:r>
          </a:p>
          <a:p>
            <a:pPr marL="422275" lvl="1" indent="-144463">
              <a:buFont typeface="+mj-lt"/>
              <a:buAutoNum type="arabicPeriod"/>
            </a:pPr>
            <a:r>
              <a:rPr lang="en-US" dirty="0">
                <a:solidFill>
                  <a:srgbClr val="000000"/>
                </a:solidFill>
              </a:rPr>
              <a:t>Flotation Schematic modified by Leah Joseph from </a:t>
            </a:r>
            <a:r>
              <a:rPr lang="en-US" u="sng" dirty="0">
                <a:hlinkClick r:id="rId3"/>
              </a:rPr>
              <a:t>http://www.st-augustines.worcs.sch.uk/intranet/departments/sci2007a/Chemistry/NEWchemstart/metals%20stuff/copper%20stuff/copper%20extr/froth%20float%20diag.gif</a:t>
            </a:r>
            <a:r>
              <a:rPr lang="en-US" dirty="0"/>
              <a:t>.</a:t>
            </a:r>
          </a:p>
        </p:txBody>
      </p:sp>
      <p:sp>
        <p:nvSpPr>
          <p:cNvPr id="4" name="Slide Number Placeholder 3"/>
          <p:cNvSpPr>
            <a:spLocks noGrp="1"/>
          </p:cNvSpPr>
          <p:nvPr>
            <p:ph type="sldNum" sz="quarter" idx="10"/>
          </p:nvPr>
        </p:nvSpPr>
        <p:spPr/>
        <p:txBody>
          <a:bodyPr/>
          <a:lstStyle/>
          <a:p>
            <a:fld id="{5D11E4C9-8F15-2446-A149-CDF8A04158D1}" type="slidenum">
              <a:rPr lang="en-US" smtClean="0"/>
              <a:pPr/>
              <a:t>9</a:t>
            </a:fld>
            <a:endParaRPr lang="en-US"/>
          </a:p>
        </p:txBody>
      </p:sp>
    </p:spTree>
    <p:extLst>
      <p:ext uri="{BB962C8B-B14F-4D97-AF65-F5344CB8AC3E}">
        <p14:creationId xmlns:p14="http://schemas.microsoft.com/office/powerpoint/2010/main" val="36184614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7800" indent="-177800"/>
            <a:r>
              <a:rPr lang="en-US" b="1" dirty="0"/>
              <a:t>Image</a:t>
            </a:r>
            <a:r>
              <a:rPr lang="en-US" b="1" baseline="0" dirty="0"/>
              <a:t> Information </a:t>
            </a:r>
            <a:r>
              <a:rPr lang="en-US" b="1" dirty="0">
                <a:solidFill>
                  <a:srgbClr val="000000"/>
                </a:solidFill>
              </a:rPr>
              <a:t>Slide 24 </a:t>
            </a:r>
            <a:r>
              <a:rPr lang="en-US" b="1" dirty="0"/>
              <a:t>Beneficiation: Tailings (I):</a:t>
            </a:r>
          </a:p>
          <a:p>
            <a:pPr marL="422275" lvl="1" indent="-144463">
              <a:buFont typeface="+mj-lt"/>
              <a:buAutoNum type="arabicPeriod"/>
            </a:pPr>
            <a:r>
              <a:rPr lang="en-US" dirty="0">
                <a:solidFill>
                  <a:srgbClr val="000000"/>
                </a:solidFill>
              </a:rPr>
              <a:t>Tailings Slurry: Credit: Travis Hudson, American Geological Institute. “Slurry of waste minerals (tailings) from the milling process are discarded into nearby impoundments called tailings ponds.” </a:t>
            </a:r>
            <a:r>
              <a:rPr lang="en-US" dirty="0"/>
              <a:t>Image courtesy of the Earth Science World Image Bank, </a:t>
            </a:r>
            <a:r>
              <a:rPr lang="en-US" dirty="0">
                <a:hlinkClick r:id="rId3"/>
              </a:rPr>
              <a:t>http://www.earthscienceworld.org/images</a:t>
            </a:r>
            <a:r>
              <a:rPr lang="en-US" dirty="0"/>
              <a:t>. Reproduction under certain conditions is allowed for noncommercial use, </a:t>
            </a:r>
            <a:r>
              <a:rPr lang="en-US" dirty="0">
                <a:hlinkClick r:id="rId4"/>
              </a:rPr>
              <a:t>http://www.earthscienceworld.org/images/imageuse.html</a:t>
            </a:r>
            <a:r>
              <a:rPr lang="en-US" dirty="0"/>
              <a:t>.</a:t>
            </a:r>
          </a:p>
          <a:p>
            <a:pPr marL="422275" lvl="1" indent="-144463">
              <a:buFont typeface="+mj-lt"/>
              <a:buAutoNum type="arabicPeriod"/>
            </a:pPr>
            <a:r>
              <a:rPr lang="en-US" dirty="0"/>
              <a:t>Berkeley Pit: Credit: NASA (2006) downloaded from: </a:t>
            </a:r>
            <a:r>
              <a:rPr lang="en-US" dirty="0">
                <a:hlinkClick r:id="rId5"/>
              </a:rPr>
              <a:t>http://www.nasa.gov/multimedia/imagegallery/image_feature_697.html</a:t>
            </a:r>
            <a:r>
              <a:rPr lang="en-US" dirty="0"/>
              <a:t> and is freely available for reuse under these terms: </a:t>
            </a:r>
            <a:r>
              <a:rPr lang="en-US" dirty="0">
                <a:hlinkClick r:id="rId6"/>
              </a:rPr>
              <a:t>http://www.nasa.gov/audience/formedia/features/MP_Photo_Guidelines.html#.U6MgBxbntvU</a:t>
            </a:r>
            <a:r>
              <a:rPr lang="en-US" dirty="0"/>
              <a:t>.</a:t>
            </a:r>
            <a:endParaRPr lang="en-US" dirty="0">
              <a:solidFill>
                <a:srgbClr val="000000"/>
              </a:solidFill>
            </a:endParaRPr>
          </a:p>
        </p:txBody>
      </p:sp>
      <p:sp>
        <p:nvSpPr>
          <p:cNvPr id="4" name="Slide Number Placeholder 3"/>
          <p:cNvSpPr>
            <a:spLocks noGrp="1"/>
          </p:cNvSpPr>
          <p:nvPr>
            <p:ph type="sldNum" sz="quarter" idx="10"/>
          </p:nvPr>
        </p:nvSpPr>
        <p:spPr/>
        <p:txBody>
          <a:bodyPr/>
          <a:lstStyle/>
          <a:p>
            <a:fld id="{5D11E4C9-8F15-2446-A149-CDF8A04158D1}" type="slidenum">
              <a:rPr lang="en-US" smtClean="0"/>
              <a:pPr/>
              <a:t>11</a:t>
            </a:fld>
            <a:endParaRPr lang="en-US"/>
          </a:p>
        </p:txBody>
      </p:sp>
    </p:spTree>
    <p:extLst>
      <p:ext uri="{BB962C8B-B14F-4D97-AF65-F5344CB8AC3E}">
        <p14:creationId xmlns:p14="http://schemas.microsoft.com/office/powerpoint/2010/main" val="13189773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7800" indent="-177800"/>
            <a:r>
              <a:rPr lang="en-US" b="1" dirty="0"/>
              <a:t>AMD - </a:t>
            </a:r>
            <a:r>
              <a:rPr lang="en-US" sz="1200" dirty="0"/>
              <a:t>influence local soil and water quality and/or increase dissolved metals within the water column. </a:t>
            </a:r>
            <a:endParaRPr lang="en-US" b="1" dirty="0"/>
          </a:p>
          <a:p>
            <a:pPr marL="177800" indent="-177800"/>
            <a:r>
              <a:rPr lang="en-US" b="1" dirty="0"/>
              <a:t>Image</a:t>
            </a:r>
            <a:r>
              <a:rPr lang="en-US" b="1" baseline="0" dirty="0"/>
              <a:t> Information </a:t>
            </a:r>
            <a:r>
              <a:rPr lang="en-US" b="1" dirty="0">
                <a:solidFill>
                  <a:srgbClr val="000000"/>
                </a:solidFill>
              </a:rPr>
              <a:t>Slide 25 </a:t>
            </a:r>
            <a:r>
              <a:rPr lang="en-US" b="1" dirty="0"/>
              <a:t>Beneficiation: Tailings (II)</a:t>
            </a:r>
            <a:r>
              <a:rPr lang="en-US" b="1" dirty="0">
                <a:solidFill>
                  <a:srgbClr val="000000"/>
                </a:solidFill>
              </a:rPr>
              <a:t>:</a:t>
            </a:r>
          </a:p>
          <a:p>
            <a:pPr marL="422275" lvl="1" indent="-144463">
              <a:buFont typeface="+mj-lt"/>
              <a:buAutoNum type="arabicPeriod"/>
            </a:pPr>
            <a:r>
              <a:rPr lang="en-US" dirty="0">
                <a:solidFill>
                  <a:srgbClr val="000000"/>
                </a:solidFill>
              </a:rPr>
              <a:t>Copper Tailing Water: Credit: </a:t>
            </a:r>
            <a:r>
              <a:rPr lang="en-US" dirty="0"/>
              <a:t>Stuart Jennings, Montana State University (1992) “Copper-laden water overlying </a:t>
            </a:r>
            <a:r>
              <a:rPr lang="en-US" dirty="0" err="1"/>
              <a:t>dessicated</a:t>
            </a:r>
            <a:r>
              <a:rPr lang="en-US" dirty="0"/>
              <a:t> tailings at the Anaconda Smelter Superfund Site, circa 1992.” Image courtesy of the Earth Science World Image Bank, </a:t>
            </a:r>
            <a:r>
              <a:rPr lang="en-US" dirty="0">
                <a:hlinkClick r:id="rId3"/>
              </a:rPr>
              <a:t>http://www.earthscienceworld.org/images</a:t>
            </a:r>
            <a:r>
              <a:rPr lang="en-US" dirty="0"/>
              <a:t>. Reproduction under certain conditions is allowed for noncommercial use, </a:t>
            </a:r>
            <a:r>
              <a:rPr lang="en-US" dirty="0">
                <a:hlinkClick r:id="rId4"/>
              </a:rPr>
              <a:t>http://www.earthscienceworld.org/images/imageuse.html</a:t>
            </a:r>
            <a:r>
              <a:rPr lang="en-US" dirty="0"/>
              <a:t>.</a:t>
            </a:r>
          </a:p>
          <a:p>
            <a:pPr marL="422275" lvl="1" indent="-144463">
              <a:buFont typeface="+mj-lt"/>
              <a:buAutoNum type="arabicPeriod"/>
            </a:pPr>
            <a:r>
              <a:rPr lang="en-US" dirty="0">
                <a:solidFill>
                  <a:srgbClr val="000000"/>
                </a:solidFill>
              </a:rPr>
              <a:t>Dried Tailings: Credit: </a:t>
            </a:r>
            <a:r>
              <a:rPr lang="en-US" dirty="0"/>
              <a:t>Stuart Jennings, Montana State University (2000)</a:t>
            </a:r>
            <a:r>
              <a:rPr lang="en-US" baseline="0" dirty="0"/>
              <a:t> </a:t>
            </a:r>
            <a:r>
              <a:rPr lang="en-US" dirty="0"/>
              <a:t>“Windblown tailings originate from the dried surface of the Yankee Doodle Tailings Pond.” Image courtesy of the Earth Science World Image Bank, </a:t>
            </a:r>
            <a:r>
              <a:rPr lang="en-US" dirty="0">
                <a:hlinkClick r:id="rId3"/>
              </a:rPr>
              <a:t>http://www.earthscienceworld.org/images</a:t>
            </a:r>
            <a:r>
              <a:rPr lang="en-US" dirty="0"/>
              <a:t>. Reproduction under certain conditions is allowed for noncommercial use </a:t>
            </a:r>
            <a:r>
              <a:rPr lang="en-US" dirty="0">
                <a:hlinkClick r:id="rId4"/>
              </a:rPr>
              <a:t>http://www.earthscienceworld.org/images/imageuse.html</a:t>
            </a:r>
            <a:r>
              <a:rPr lang="en-US" dirty="0"/>
              <a:t>.</a:t>
            </a:r>
            <a:endParaRPr lang="en-US" dirty="0">
              <a:solidFill>
                <a:srgbClr val="000000"/>
              </a:solidFill>
            </a:endParaRPr>
          </a:p>
          <a:p>
            <a:pPr marL="422275" lvl="1" indent="-144463">
              <a:buFont typeface="+mj-lt"/>
              <a:buAutoNum type="arabicPeriod"/>
            </a:pPr>
            <a:r>
              <a:rPr lang="en-US" dirty="0">
                <a:solidFill>
                  <a:srgbClr val="000000"/>
                </a:solidFill>
              </a:rPr>
              <a:t>Plastic Liners: Credit: </a:t>
            </a:r>
            <a:r>
              <a:rPr lang="en-US" dirty="0"/>
              <a:t>Stuart Jennings, Montana State University. “Plastic liner in a tailings disposal impoundment”. Image courtesy of the Earth Science World Image Bank </a:t>
            </a:r>
            <a:r>
              <a:rPr lang="en-US" dirty="0">
                <a:hlinkClick r:id="rId3"/>
              </a:rPr>
              <a:t>http://www.earthscienceworld.org/images</a:t>
            </a:r>
            <a:r>
              <a:rPr lang="en-US" dirty="0"/>
              <a:t>. Reproduction under certain conditions is allowed for noncommercial use </a:t>
            </a:r>
            <a:r>
              <a:rPr lang="en-US" dirty="0">
                <a:hlinkClick r:id="rId4"/>
              </a:rPr>
              <a:t>http://www.earthscienceworld.org/images/imageuse.html</a:t>
            </a:r>
            <a:r>
              <a:rPr lang="en-US" dirty="0"/>
              <a:t>.</a:t>
            </a:r>
            <a:endParaRPr lang="en-US" dirty="0">
              <a:solidFill>
                <a:srgbClr val="000000"/>
              </a:solidFill>
            </a:endParaRPr>
          </a:p>
        </p:txBody>
      </p:sp>
      <p:sp>
        <p:nvSpPr>
          <p:cNvPr id="4" name="Slide Number Placeholder 3"/>
          <p:cNvSpPr>
            <a:spLocks noGrp="1"/>
          </p:cNvSpPr>
          <p:nvPr>
            <p:ph type="sldNum" sz="quarter" idx="10"/>
          </p:nvPr>
        </p:nvSpPr>
        <p:spPr/>
        <p:txBody>
          <a:bodyPr/>
          <a:lstStyle/>
          <a:p>
            <a:fld id="{5D11E4C9-8F15-2446-A149-CDF8A04158D1}" type="slidenum">
              <a:rPr lang="en-US" smtClean="0"/>
              <a:pPr/>
              <a:t>12</a:t>
            </a:fld>
            <a:endParaRPr lang="en-US"/>
          </a:p>
        </p:txBody>
      </p:sp>
    </p:spTree>
    <p:extLst>
      <p:ext uri="{BB962C8B-B14F-4D97-AF65-F5344CB8AC3E}">
        <p14:creationId xmlns:p14="http://schemas.microsoft.com/office/powerpoint/2010/main" val="8335898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7800" indent="-177800"/>
            <a:r>
              <a:rPr lang="en-US" b="1" dirty="0"/>
              <a:t>AMD - </a:t>
            </a:r>
            <a:r>
              <a:rPr lang="en-US" sz="1200" dirty="0"/>
              <a:t>influence local soil and water quality and/or increase dissolved metals within the water column. </a:t>
            </a:r>
            <a:endParaRPr lang="en-US" b="1" dirty="0"/>
          </a:p>
          <a:p>
            <a:pPr marL="177800" indent="-177800"/>
            <a:r>
              <a:rPr lang="en-US" b="1" dirty="0"/>
              <a:t>Image</a:t>
            </a:r>
            <a:r>
              <a:rPr lang="en-US" b="1" baseline="0" dirty="0"/>
              <a:t> Information </a:t>
            </a:r>
            <a:r>
              <a:rPr lang="en-US" b="1" dirty="0">
                <a:solidFill>
                  <a:srgbClr val="000000"/>
                </a:solidFill>
              </a:rPr>
              <a:t>Slide 25 </a:t>
            </a:r>
            <a:r>
              <a:rPr lang="en-US" b="1" dirty="0"/>
              <a:t>Beneficiation: Tailings (II)</a:t>
            </a:r>
            <a:r>
              <a:rPr lang="en-US" b="1" dirty="0">
                <a:solidFill>
                  <a:srgbClr val="000000"/>
                </a:solidFill>
              </a:rPr>
              <a:t>:</a:t>
            </a:r>
          </a:p>
          <a:p>
            <a:pPr marL="422275" lvl="1" indent="-144463">
              <a:buFont typeface="+mj-lt"/>
              <a:buAutoNum type="arabicPeriod"/>
            </a:pPr>
            <a:r>
              <a:rPr lang="en-US" dirty="0">
                <a:solidFill>
                  <a:srgbClr val="000000"/>
                </a:solidFill>
              </a:rPr>
              <a:t>Copper Tailing Water: Credit: </a:t>
            </a:r>
            <a:r>
              <a:rPr lang="en-US" dirty="0"/>
              <a:t>Stuart Jennings, Montana State University (1992) “Copper-laden water overlying </a:t>
            </a:r>
            <a:r>
              <a:rPr lang="en-US" dirty="0" err="1"/>
              <a:t>dessicated</a:t>
            </a:r>
            <a:r>
              <a:rPr lang="en-US" dirty="0"/>
              <a:t> tailings at the Anaconda Smelter Superfund Site, circa 1992.” Image courtesy of the Earth Science World Image Bank, </a:t>
            </a:r>
            <a:r>
              <a:rPr lang="en-US" dirty="0">
                <a:hlinkClick r:id="rId3"/>
              </a:rPr>
              <a:t>http://www.earthscienceworld.org/images</a:t>
            </a:r>
            <a:r>
              <a:rPr lang="en-US" dirty="0"/>
              <a:t>. Reproduction under certain conditions is allowed for noncommercial use, </a:t>
            </a:r>
            <a:r>
              <a:rPr lang="en-US" dirty="0">
                <a:hlinkClick r:id="rId4"/>
              </a:rPr>
              <a:t>http://www.earthscienceworld.org/images/imageuse.html</a:t>
            </a:r>
            <a:r>
              <a:rPr lang="en-US" dirty="0"/>
              <a:t>.</a:t>
            </a:r>
          </a:p>
          <a:p>
            <a:pPr marL="422275" lvl="1" indent="-144463">
              <a:buFont typeface="+mj-lt"/>
              <a:buAutoNum type="arabicPeriod"/>
            </a:pPr>
            <a:r>
              <a:rPr lang="en-US" dirty="0">
                <a:solidFill>
                  <a:srgbClr val="000000"/>
                </a:solidFill>
              </a:rPr>
              <a:t>Dried Tailings: Credit: </a:t>
            </a:r>
            <a:r>
              <a:rPr lang="en-US" dirty="0"/>
              <a:t>Stuart Jennings, Montana State University (2000)</a:t>
            </a:r>
            <a:r>
              <a:rPr lang="en-US" baseline="0" dirty="0"/>
              <a:t> </a:t>
            </a:r>
            <a:r>
              <a:rPr lang="en-US" dirty="0"/>
              <a:t>“Windblown tailings originate from the dried surface of the Yankee Doodle Tailings Pond.” Image courtesy of the Earth Science World Image Bank, </a:t>
            </a:r>
            <a:r>
              <a:rPr lang="en-US" dirty="0">
                <a:hlinkClick r:id="rId3"/>
              </a:rPr>
              <a:t>http://www.earthscienceworld.org/images</a:t>
            </a:r>
            <a:r>
              <a:rPr lang="en-US" dirty="0"/>
              <a:t>. Reproduction under certain conditions is allowed for noncommercial use </a:t>
            </a:r>
            <a:r>
              <a:rPr lang="en-US" dirty="0">
                <a:hlinkClick r:id="rId4"/>
              </a:rPr>
              <a:t>http://www.earthscienceworld.org/images/imageuse.html</a:t>
            </a:r>
            <a:r>
              <a:rPr lang="en-US" dirty="0"/>
              <a:t>.</a:t>
            </a:r>
            <a:endParaRPr lang="en-US" dirty="0">
              <a:solidFill>
                <a:srgbClr val="000000"/>
              </a:solidFill>
            </a:endParaRPr>
          </a:p>
          <a:p>
            <a:pPr marL="422275" lvl="1" indent="-144463">
              <a:buFont typeface="+mj-lt"/>
              <a:buAutoNum type="arabicPeriod"/>
            </a:pPr>
            <a:r>
              <a:rPr lang="en-US" dirty="0">
                <a:solidFill>
                  <a:srgbClr val="000000"/>
                </a:solidFill>
              </a:rPr>
              <a:t>Plastic Liners: Credit: </a:t>
            </a:r>
            <a:r>
              <a:rPr lang="en-US" dirty="0"/>
              <a:t>Stuart Jennings, Montana State University. “Plastic liner in a tailings disposal impoundment”. Image courtesy of the Earth Science World Image Bank </a:t>
            </a:r>
            <a:r>
              <a:rPr lang="en-US" dirty="0">
                <a:hlinkClick r:id="rId3"/>
              </a:rPr>
              <a:t>http://www.earthscienceworld.org/images</a:t>
            </a:r>
            <a:r>
              <a:rPr lang="en-US" dirty="0"/>
              <a:t>. Reproduction under certain conditions is allowed for noncommercial use </a:t>
            </a:r>
            <a:r>
              <a:rPr lang="en-US" dirty="0">
                <a:hlinkClick r:id="rId4"/>
              </a:rPr>
              <a:t>http://www.earthscienceworld.org/images/imageuse.html</a:t>
            </a:r>
            <a:r>
              <a:rPr lang="en-US" dirty="0"/>
              <a:t>.</a:t>
            </a:r>
            <a:endParaRPr lang="en-US" dirty="0">
              <a:solidFill>
                <a:srgbClr val="000000"/>
              </a:solidFill>
            </a:endParaRPr>
          </a:p>
        </p:txBody>
      </p:sp>
      <p:sp>
        <p:nvSpPr>
          <p:cNvPr id="4" name="Slide Number Placeholder 3"/>
          <p:cNvSpPr>
            <a:spLocks noGrp="1"/>
          </p:cNvSpPr>
          <p:nvPr>
            <p:ph type="sldNum" sz="quarter" idx="10"/>
          </p:nvPr>
        </p:nvSpPr>
        <p:spPr/>
        <p:txBody>
          <a:bodyPr/>
          <a:lstStyle/>
          <a:p>
            <a:fld id="{5D11E4C9-8F15-2446-A149-CDF8A04158D1}" type="slidenum">
              <a:rPr lang="en-US" smtClean="0"/>
              <a:pPr/>
              <a:t>13</a:t>
            </a:fld>
            <a:endParaRPr lang="en-US"/>
          </a:p>
        </p:txBody>
      </p:sp>
    </p:spTree>
    <p:extLst>
      <p:ext uri="{BB962C8B-B14F-4D97-AF65-F5344CB8AC3E}">
        <p14:creationId xmlns:p14="http://schemas.microsoft.com/office/powerpoint/2010/main" val="2645014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77800" indent="-177800"/>
            <a:r>
              <a:rPr lang="en-US" b="1" dirty="0"/>
              <a:t>Image</a:t>
            </a:r>
            <a:r>
              <a:rPr lang="en-US" b="1" baseline="0" dirty="0"/>
              <a:t> Information </a:t>
            </a:r>
            <a:r>
              <a:rPr lang="en-US" b="1" dirty="0">
                <a:solidFill>
                  <a:srgbClr val="000000"/>
                </a:solidFill>
              </a:rPr>
              <a:t>Slide 26 </a:t>
            </a:r>
            <a:r>
              <a:rPr lang="en-US" b="1" dirty="0"/>
              <a:t>Beneficiation: Leaching</a:t>
            </a:r>
            <a:r>
              <a:rPr lang="en-US" b="1" dirty="0">
                <a:solidFill>
                  <a:srgbClr val="000000"/>
                </a:solidFill>
              </a:rPr>
              <a:t>:</a:t>
            </a:r>
          </a:p>
          <a:p>
            <a:pPr marL="422275" lvl="1" indent="-144463">
              <a:buFont typeface="+mj-lt"/>
              <a:buAutoNum type="arabicPeriod"/>
            </a:pPr>
            <a:r>
              <a:rPr lang="en-US" dirty="0">
                <a:solidFill>
                  <a:srgbClr val="000000"/>
                </a:solidFill>
              </a:rPr>
              <a:t>Leach Pile: Credit: </a:t>
            </a:r>
            <a:r>
              <a:rPr lang="en-US" dirty="0"/>
              <a:t>Stuart Jennings, Montana State University (1996) “Sodium cyanide heap leaching and metal recovery operations at the </a:t>
            </a:r>
            <a:r>
              <a:rPr lang="en-US" dirty="0" err="1"/>
              <a:t>Zortman-Landusky</a:t>
            </a:r>
            <a:r>
              <a:rPr lang="en-US" dirty="0"/>
              <a:t> Mine.” Image courtesy of the Earth Science World Image Bank, </a:t>
            </a:r>
            <a:r>
              <a:rPr lang="en-US" dirty="0">
                <a:hlinkClick r:id="rId3"/>
              </a:rPr>
              <a:t>http://www.earthscienceworld.org/images</a:t>
            </a:r>
            <a:r>
              <a:rPr lang="en-US" dirty="0"/>
              <a:t>. Reproduction under certain conditions is allowed for noncommercial use, </a:t>
            </a:r>
            <a:r>
              <a:rPr lang="en-US" dirty="0">
                <a:hlinkClick r:id="rId4"/>
              </a:rPr>
              <a:t>http://www.earthscienceworld.org/images/imageuse.html</a:t>
            </a:r>
            <a:r>
              <a:rPr lang="en-US" dirty="0"/>
              <a:t>.</a:t>
            </a:r>
          </a:p>
        </p:txBody>
      </p:sp>
      <p:sp>
        <p:nvSpPr>
          <p:cNvPr id="4" name="Slide Number Placeholder 3"/>
          <p:cNvSpPr>
            <a:spLocks noGrp="1"/>
          </p:cNvSpPr>
          <p:nvPr>
            <p:ph type="sldNum" sz="quarter" idx="10"/>
          </p:nvPr>
        </p:nvSpPr>
        <p:spPr/>
        <p:txBody>
          <a:bodyPr/>
          <a:lstStyle/>
          <a:p>
            <a:fld id="{5D11E4C9-8F15-2446-A149-CDF8A04158D1}" type="slidenum">
              <a:rPr lang="en-US" smtClean="0"/>
              <a:pPr/>
              <a:t>14</a:t>
            </a:fld>
            <a:endParaRPr lang="en-US"/>
          </a:p>
        </p:txBody>
      </p:sp>
    </p:spTree>
    <p:extLst>
      <p:ext uri="{BB962C8B-B14F-4D97-AF65-F5344CB8AC3E}">
        <p14:creationId xmlns:p14="http://schemas.microsoft.com/office/powerpoint/2010/main" val="692024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7800" indent="-177800"/>
            <a:r>
              <a:rPr lang="en-US" b="1" dirty="0"/>
              <a:t>Image</a:t>
            </a:r>
            <a:r>
              <a:rPr lang="en-US" b="1" baseline="0" dirty="0"/>
              <a:t> Information </a:t>
            </a:r>
            <a:r>
              <a:rPr lang="en-US" b="1" dirty="0"/>
              <a:t>Slide 27 Smelting:</a:t>
            </a:r>
            <a:endParaRPr lang="en-US" b="1" dirty="0">
              <a:solidFill>
                <a:srgbClr val="FF0000"/>
              </a:solidFill>
            </a:endParaRPr>
          </a:p>
          <a:p>
            <a:pPr marL="422275" lvl="1" indent="-144463">
              <a:buFont typeface="+mj-lt"/>
              <a:buAutoNum type="arabicPeriod"/>
            </a:pPr>
            <a:r>
              <a:rPr lang="en-US" dirty="0">
                <a:solidFill>
                  <a:srgbClr val="000000"/>
                </a:solidFill>
              </a:rPr>
              <a:t>Smelting Gold: Credit: A.J. </a:t>
            </a:r>
            <a:r>
              <a:rPr lang="en-US" dirty="0" err="1">
                <a:solidFill>
                  <a:srgbClr val="000000"/>
                </a:solidFill>
              </a:rPr>
              <a:t>Mandolesi</a:t>
            </a:r>
            <a:r>
              <a:rPr lang="en-US" dirty="0">
                <a:solidFill>
                  <a:srgbClr val="000000"/>
                </a:solidFill>
              </a:rPr>
              <a:t>, American Geological Institute. “Refining gold.” Image courtesy of the Earth Science World Image Bank, </a:t>
            </a:r>
            <a:r>
              <a:rPr lang="en-US" dirty="0">
                <a:solidFill>
                  <a:srgbClr val="000000"/>
                </a:solidFill>
                <a:hlinkClick r:id="rId3"/>
              </a:rPr>
              <a:t>http://www.earthscienceworld.org/images</a:t>
            </a:r>
            <a:r>
              <a:rPr lang="en-US" dirty="0">
                <a:solidFill>
                  <a:srgbClr val="000000"/>
                </a:solidFill>
              </a:rPr>
              <a:t>. Reproduction under certain conditions is allowed for noncommercial use, </a:t>
            </a:r>
            <a:r>
              <a:rPr lang="en-US" dirty="0">
                <a:solidFill>
                  <a:srgbClr val="000000"/>
                </a:solidFill>
                <a:hlinkClick r:id="rId4"/>
              </a:rPr>
              <a:t>http://www.earthscienceworld.org/images/imageuse.html</a:t>
            </a:r>
            <a:r>
              <a:rPr lang="en-US" dirty="0">
                <a:solidFill>
                  <a:srgbClr val="000000"/>
                </a:solidFill>
              </a:rPr>
              <a:t>.</a:t>
            </a:r>
          </a:p>
        </p:txBody>
      </p:sp>
      <p:sp>
        <p:nvSpPr>
          <p:cNvPr id="4" name="Slide Number Placeholder 3"/>
          <p:cNvSpPr>
            <a:spLocks noGrp="1"/>
          </p:cNvSpPr>
          <p:nvPr>
            <p:ph type="sldNum" sz="quarter" idx="10"/>
          </p:nvPr>
        </p:nvSpPr>
        <p:spPr/>
        <p:txBody>
          <a:bodyPr/>
          <a:lstStyle/>
          <a:p>
            <a:fld id="{5D11E4C9-8F15-2446-A149-CDF8A04158D1}" type="slidenum">
              <a:rPr lang="en-US" smtClean="0"/>
              <a:pPr/>
              <a:t>15</a:t>
            </a:fld>
            <a:endParaRPr lang="en-US"/>
          </a:p>
        </p:txBody>
      </p:sp>
    </p:spTree>
    <p:extLst>
      <p:ext uri="{BB962C8B-B14F-4D97-AF65-F5344CB8AC3E}">
        <p14:creationId xmlns:p14="http://schemas.microsoft.com/office/powerpoint/2010/main" val="17961866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0A2A694-0FA4-4D96-9543-5F213C909639}" type="datetimeFigureOut">
              <a:rPr lang="en-US" smtClean="0"/>
              <a:t>10/12/2018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E2FC6D4-93B9-4A69-B2FA-EB66D60C951B}" type="slidenum">
              <a:rPr lang="en-US" smtClean="0"/>
              <a:t>‹#›</a:t>
            </a:fld>
            <a:endParaRPr lang="en-US"/>
          </a:p>
        </p:txBody>
      </p:sp>
    </p:spTree>
    <p:extLst>
      <p:ext uri="{BB962C8B-B14F-4D97-AF65-F5344CB8AC3E}">
        <p14:creationId xmlns:p14="http://schemas.microsoft.com/office/powerpoint/2010/main" val="36537738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0A2A694-0FA4-4D96-9543-5F213C909639}" type="datetimeFigureOut">
              <a:rPr lang="en-US" smtClean="0"/>
              <a:t>10/12/2018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E2FC6D4-93B9-4A69-B2FA-EB66D60C951B}" type="slidenum">
              <a:rPr lang="en-US" smtClean="0"/>
              <a:t>‹#›</a:t>
            </a:fld>
            <a:endParaRPr lang="en-US"/>
          </a:p>
        </p:txBody>
      </p:sp>
    </p:spTree>
    <p:extLst>
      <p:ext uri="{BB962C8B-B14F-4D97-AF65-F5344CB8AC3E}">
        <p14:creationId xmlns:p14="http://schemas.microsoft.com/office/powerpoint/2010/main" val="30532344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0A2A694-0FA4-4D96-9543-5F213C909639}" type="datetimeFigureOut">
              <a:rPr lang="en-US" smtClean="0"/>
              <a:t>10/12/2018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E2FC6D4-93B9-4A69-B2FA-EB66D60C951B}" type="slidenum">
              <a:rPr lang="en-US" smtClean="0"/>
              <a:t>‹#›</a:t>
            </a:fld>
            <a:endParaRPr lang="en-US"/>
          </a:p>
        </p:txBody>
      </p:sp>
    </p:spTree>
    <p:extLst>
      <p:ext uri="{BB962C8B-B14F-4D97-AF65-F5344CB8AC3E}">
        <p14:creationId xmlns:p14="http://schemas.microsoft.com/office/powerpoint/2010/main" val="385547518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0" y="1"/>
            <a:ext cx="12192000" cy="61261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9"/>
          <p:cNvSpPr>
            <a:spLocks noGrp="1" noChangeArrowheads="1"/>
          </p:cNvSpPr>
          <p:nvPr>
            <p:ph type="dt" sz="half" idx="10"/>
          </p:nvPr>
        </p:nvSpPr>
        <p:spPr>
          <a:ln/>
        </p:spPr>
        <p:txBody>
          <a:bodyPr/>
          <a:lstStyle>
            <a:lvl1pPr>
              <a:defRPr/>
            </a:lvl1pPr>
          </a:lstStyle>
          <a:p>
            <a:pPr>
              <a:defRPr/>
            </a:pPr>
            <a:endParaRPr lang="en-US" altLang="en-US"/>
          </a:p>
        </p:txBody>
      </p:sp>
      <p:sp>
        <p:nvSpPr>
          <p:cNvPr id="4" name="Rectangle 10"/>
          <p:cNvSpPr>
            <a:spLocks noGrp="1" noChangeArrowheads="1"/>
          </p:cNvSpPr>
          <p:nvPr>
            <p:ph type="ftr" sz="quarter" idx="11"/>
          </p:nvPr>
        </p:nvSpPr>
        <p:spPr>
          <a:ln/>
        </p:spPr>
        <p:txBody>
          <a:bodyPr/>
          <a:lstStyle>
            <a:lvl1pPr>
              <a:defRPr/>
            </a:lvl1pPr>
          </a:lstStyle>
          <a:p>
            <a:pPr>
              <a:defRPr/>
            </a:pPr>
            <a:endParaRPr lang="en-US" altLang="en-US"/>
          </a:p>
        </p:txBody>
      </p:sp>
      <p:sp>
        <p:nvSpPr>
          <p:cNvPr id="5" name="Rectangle 11"/>
          <p:cNvSpPr>
            <a:spLocks noGrp="1" noChangeArrowheads="1"/>
          </p:cNvSpPr>
          <p:nvPr>
            <p:ph type="sldNum" sz="quarter" idx="12"/>
          </p:nvPr>
        </p:nvSpPr>
        <p:spPr>
          <a:ln/>
        </p:spPr>
        <p:txBody>
          <a:bodyPr/>
          <a:lstStyle>
            <a:lvl1pPr>
              <a:defRPr/>
            </a:lvl1pPr>
          </a:lstStyle>
          <a:p>
            <a:pPr>
              <a:defRPr/>
            </a:pPr>
            <a:fld id="{0B1F4EE8-4C7A-40EB-8FBA-65CD8C9DC718}" type="slidenum">
              <a:rPr lang="en-US" altLang="en-US"/>
              <a:pPr>
                <a:defRPr/>
              </a:pPr>
              <a:t>‹#›</a:t>
            </a:fld>
            <a:endParaRPr lang="en-US" altLang="en-US"/>
          </a:p>
        </p:txBody>
      </p:sp>
    </p:spTree>
    <p:extLst>
      <p:ext uri="{BB962C8B-B14F-4D97-AF65-F5344CB8AC3E}">
        <p14:creationId xmlns:p14="http://schemas.microsoft.com/office/powerpoint/2010/main" val="2401621235"/>
      </p:ext>
    </p:extLst>
  </p:cSld>
  <p:clrMapOvr>
    <a:masterClrMapping/>
  </p:clrMapOvr>
  <p:transition>
    <p:zoom/>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0A2A694-0FA4-4D96-9543-5F213C909639}" type="datetimeFigureOut">
              <a:rPr lang="en-US" smtClean="0"/>
              <a:t>10/12/2018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E2FC6D4-93B9-4A69-B2FA-EB66D60C951B}" type="slidenum">
              <a:rPr lang="en-US" smtClean="0"/>
              <a:t>‹#›</a:t>
            </a:fld>
            <a:endParaRPr lang="en-US"/>
          </a:p>
        </p:txBody>
      </p:sp>
    </p:spTree>
    <p:extLst>
      <p:ext uri="{BB962C8B-B14F-4D97-AF65-F5344CB8AC3E}">
        <p14:creationId xmlns:p14="http://schemas.microsoft.com/office/powerpoint/2010/main" val="19373721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F0A2A694-0FA4-4D96-9543-5F213C909639}" type="datetimeFigureOut">
              <a:rPr lang="en-US" smtClean="0"/>
              <a:t>10/12/2018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E2FC6D4-93B9-4A69-B2FA-EB66D60C951B}" type="slidenum">
              <a:rPr lang="en-US" smtClean="0"/>
              <a:t>‹#›</a:t>
            </a:fld>
            <a:endParaRPr lang="en-US"/>
          </a:p>
        </p:txBody>
      </p:sp>
    </p:spTree>
    <p:extLst>
      <p:ext uri="{BB962C8B-B14F-4D97-AF65-F5344CB8AC3E}">
        <p14:creationId xmlns:p14="http://schemas.microsoft.com/office/powerpoint/2010/main" val="21603173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0A2A694-0FA4-4D96-9543-5F213C909639}" type="datetimeFigureOut">
              <a:rPr lang="en-US" smtClean="0"/>
              <a:t>10/12/2018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E2FC6D4-93B9-4A69-B2FA-EB66D60C951B}" type="slidenum">
              <a:rPr lang="en-US" smtClean="0"/>
              <a:t>‹#›</a:t>
            </a:fld>
            <a:endParaRPr lang="en-US"/>
          </a:p>
        </p:txBody>
      </p:sp>
    </p:spTree>
    <p:extLst>
      <p:ext uri="{BB962C8B-B14F-4D97-AF65-F5344CB8AC3E}">
        <p14:creationId xmlns:p14="http://schemas.microsoft.com/office/powerpoint/2010/main" val="2621657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0A2A694-0FA4-4D96-9543-5F213C909639}" type="datetimeFigureOut">
              <a:rPr lang="en-US" smtClean="0"/>
              <a:t>10/12/2018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E2FC6D4-93B9-4A69-B2FA-EB66D60C951B}" type="slidenum">
              <a:rPr lang="en-US" smtClean="0"/>
              <a:t>‹#›</a:t>
            </a:fld>
            <a:endParaRPr lang="en-US"/>
          </a:p>
        </p:txBody>
      </p:sp>
    </p:spTree>
    <p:extLst>
      <p:ext uri="{BB962C8B-B14F-4D97-AF65-F5344CB8AC3E}">
        <p14:creationId xmlns:p14="http://schemas.microsoft.com/office/powerpoint/2010/main" val="2144942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0A2A694-0FA4-4D96-9543-5F213C909639}" type="datetimeFigureOut">
              <a:rPr lang="en-US" smtClean="0"/>
              <a:t>10/12/2018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E2FC6D4-93B9-4A69-B2FA-EB66D60C951B}" type="slidenum">
              <a:rPr lang="en-US" smtClean="0"/>
              <a:t>‹#›</a:t>
            </a:fld>
            <a:endParaRPr lang="en-US"/>
          </a:p>
        </p:txBody>
      </p:sp>
    </p:spTree>
    <p:extLst>
      <p:ext uri="{BB962C8B-B14F-4D97-AF65-F5344CB8AC3E}">
        <p14:creationId xmlns:p14="http://schemas.microsoft.com/office/powerpoint/2010/main" val="26422154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0A2A694-0FA4-4D96-9543-5F213C909639}" type="datetimeFigureOut">
              <a:rPr lang="en-US" smtClean="0"/>
              <a:t>10/12/2018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E2FC6D4-93B9-4A69-B2FA-EB66D60C951B}" type="slidenum">
              <a:rPr lang="en-US" smtClean="0"/>
              <a:t>‹#›</a:t>
            </a:fld>
            <a:endParaRPr lang="en-US"/>
          </a:p>
        </p:txBody>
      </p:sp>
    </p:spTree>
    <p:extLst>
      <p:ext uri="{BB962C8B-B14F-4D97-AF65-F5344CB8AC3E}">
        <p14:creationId xmlns:p14="http://schemas.microsoft.com/office/powerpoint/2010/main" val="27945141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F0A2A694-0FA4-4D96-9543-5F213C909639}" type="datetimeFigureOut">
              <a:rPr lang="en-US" smtClean="0"/>
              <a:t>10/12/2018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E2FC6D4-93B9-4A69-B2FA-EB66D60C951B}" type="slidenum">
              <a:rPr lang="en-US" smtClean="0"/>
              <a:t>‹#›</a:t>
            </a:fld>
            <a:endParaRPr lang="en-US"/>
          </a:p>
        </p:txBody>
      </p:sp>
    </p:spTree>
    <p:extLst>
      <p:ext uri="{BB962C8B-B14F-4D97-AF65-F5344CB8AC3E}">
        <p14:creationId xmlns:p14="http://schemas.microsoft.com/office/powerpoint/2010/main" val="15074089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F0A2A694-0FA4-4D96-9543-5F213C909639}" type="datetimeFigureOut">
              <a:rPr lang="en-US" smtClean="0"/>
              <a:t>10/12/2018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E2FC6D4-93B9-4A69-B2FA-EB66D60C951B}" type="slidenum">
              <a:rPr lang="en-US" smtClean="0"/>
              <a:t>‹#›</a:t>
            </a:fld>
            <a:endParaRPr lang="en-US"/>
          </a:p>
        </p:txBody>
      </p:sp>
    </p:spTree>
    <p:extLst>
      <p:ext uri="{BB962C8B-B14F-4D97-AF65-F5344CB8AC3E}">
        <p14:creationId xmlns:p14="http://schemas.microsoft.com/office/powerpoint/2010/main" val="12262936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0A2A694-0FA4-4D96-9543-5F213C909639}" type="datetimeFigureOut">
              <a:rPr lang="en-US" smtClean="0"/>
              <a:t>10/12/2018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E2FC6D4-93B9-4A69-B2FA-EB66D60C951B}" type="slidenum">
              <a:rPr lang="en-US" smtClean="0"/>
              <a:t>‹#›</a:t>
            </a:fld>
            <a:endParaRPr lang="en-US"/>
          </a:p>
        </p:txBody>
      </p:sp>
    </p:spTree>
    <p:extLst>
      <p:ext uri="{BB962C8B-B14F-4D97-AF65-F5344CB8AC3E}">
        <p14:creationId xmlns:p14="http://schemas.microsoft.com/office/powerpoint/2010/main" val="418974354"/>
      </p:ext>
    </p:extLst>
  </p:cSld>
  <p:clrMap bg1="dk1" tx1="lt1" bg2="dk2" tx2="lt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hyperlink" Target="http://www.abc.net.au/catalyst/stories/2533477.htm"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7.jpg"/></Relationships>
</file>

<file path=ppt/slides/_rels/slide12.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9.jpg"/></Relationships>
</file>

<file path=ppt/slides/_rels/slide13.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4.jpeg"/></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7.jp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9.jpg"/></Relationships>
</file>

<file path=ppt/slides/_rels/slide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2.jpg"/><Relationship Id="rId4" Type="http://schemas.openxmlformats.org/officeDocument/2006/relationships/image" Target="../media/image11.jpg"/></Relationships>
</file>

<file path=ppt/slides/_rels/slide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9.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83AE7B-278C-4600-A5D8-E90D8A607B4E}"/>
              </a:ext>
            </a:extLst>
          </p:cNvPr>
          <p:cNvSpPr>
            <a:spLocks noGrp="1"/>
          </p:cNvSpPr>
          <p:nvPr>
            <p:ph type="ctrTitle"/>
          </p:nvPr>
        </p:nvSpPr>
        <p:spPr/>
        <p:txBody>
          <a:bodyPr/>
          <a:lstStyle/>
          <a:p>
            <a:r>
              <a:rPr lang="en-US" dirty="0"/>
              <a:t>Environmental Impacts </a:t>
            </a:r>
            <a:r>
              <a:rPr lang="en-US"/>
              <a:t>of Minerals </a:t>
            </a:r>
            <a:r>
              <a:rPr lang="en-US" dirty="0"/>
              <a:t>2</a:t>
            </a:r>
          </a:p>
        </p:txBody>
      </p:sp>
      <p:sp>
        <p:nvSpPr>
          <p:cNvPr id="3" name="Subtitle 2">
            <a:extLst>
              <a:ext uri="{FF2B5EF4-FFF2-40B4-BE49-F238E27FC236}">
                <a16:creationId xmlns:a16="http://schemas.microsoft.com/office/drawing/2014/main" id="{D59D4806-0F9B-4B6E-8E7E-8F2439A9431A}"/>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1202825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81200" y="1297340"/>
            <a:ext cx="8878478" cy="5273325"/>
          </a:xfrm>
        </p:spPr>
        <p:txBody>
          <a:bodyPr>
            <a:noAutofit/>
          </a:bodyPr>
          <a:lstStyle/>
          <a:p>
            <a:pPr lvl="0">
              <a:buNone/>
            </a:pPr>
            <a:r>
              <a:rPr lang="en-US" dirty="0"/>
              <a:t>One method of flotation using a Jameson Cell is shown in this video and illustrates the general process of flotation:  </a:t>
            </a:r>
            <a:r>
              <a:rPr lang="en-US" dirty="0">
                <a:hlinkClick r:id="rId2"/>
              </a:rPr>
              <a:t>http://www.abc.net.au/catalyst/stories/2533477.htm</a:t>
            </a:r>
            <a:r>
              <a:rPr lang="en-US" dirty="0"/>
              <a:t> (~5 min)</a:t>
            </a:r>
          </a:p>
          <a:p>
            <a:pPr>
              <a:buNone/>
            </a:pPr>
            <a:endParaRPr lang="en-US" dirty="0">
              <a:solidFill>
                <a:srgbClr val="0000FF"/>
              </a:solidFill>
            </a:endParaRPr>
          </a:p>
          <a:p>
            <a:pPr>
              <a:buNone/>
            </a:pPr>
            <a:r>
              <a:rPr lang="en-US" dirty="0"/>
              <a:t>A number of other processes may be used to further concentrate the desired mineral. Additional concentration methods may include </a:t>
            </a:r>
          </a:p>
          <a:p>
            <a:pPr lvl="1"/>
            <a:r>
              <a:rPr lang="en-US" dirty="0"/>
              <a:t>using activated carbon</a:t>
            </a:r>
          </a:p>
          <a:p>
            <a:pPr lvl="1"/>
            <a:r>
              <a:rPr lang="en-US" dirty="0"/>
              <a:t>Electroplating</a:t>
            </a:r>
          </a:p>
          <a:p>
            <a:pPr lvl="1"/>
            <a:r>
              <a:rPr lang="en-US" dirty="0"/>
              <a:t>leaching with other reagents such as sodium cyanide</a:t>
            </a:r>
          </a:p>
        </p:txBody>
      </p:sp>
      <p:sp>
        <p:nvSpPr>
          <p:cNvPr id="5" name="Title 1"/>
          <p:cNvSpPr txBox="1">
            <a:spLocks/>
          </p:cNvSpPr>
          <p:nvPr/>
        </p:nvSpPr>
        <p:spPr>
          <a:xfrm>
            <a:off x="1517715" y="0"/>
            <a:ext cx="9334107" cy="1297340"/>
          </a:xfrm>
          <a:prstGeom prst="rect">
            <a:avLst/>
          </a:prstGeom>
        </p:spPr>
        <p:txBody>
          <a:bodyPr vert="horz" lIns="91440" tIns="45720" rIns="91440" bIns="45720" rtlCol="0" anchor="ctr">
            <a:normAutofit/>
          </a:bodyPr>
          <a:lstStyle/>
          <a:p>
            <a:pPr lvl="0" algn="ctr">
              <a:spcBef>
                <a:spcPct val="0"/>
              </a:spcBef>
              <a:defRPr/>
            </a:pPr>
            <a:r>
              <a:rPr lang="en-US" sz="3600" dirty="0"/>
              <a:t>Beneficiation: Flotation – </a:t>
            </a:r>
            <a:r>
              <a:rPr lang="en-US" sz="3600" i="1" dirty="0"/>
              <a:t>Extra info</a:t>
            </a:r>
            <a:endParaRPr lang="en-US" sz="3600" i="1" dirty="0">
              <a:latin typeface="+mj-lt"/>
              <a:ea typeface="+mj-ea"/>
              <a:cs typeface="+mj-cs"/>
            </a:endParaRPr>
          </a:p>
        </p:txBody>
      </p:sp>
    </p:spTree>
    <p:extLst>
      <p:ext uri="{BB962C8B-B14F-4D97-AF65-F5344CB8AC3E}">
        <p14:creationId xmlns:p14="http://schemas.microsoft.com/office/powerpoint/2010/main" val="41591350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270313" y="776466"/>
            <a:ext cx="10145547" cy="2098815"/>
          </a:xfrm>
        </p:spPr>
        <p:txBody>
          <a:bodyPr>
            <a:noAutofit/>
          </a:bodyPr>
          <a:lstStyle/>
          <a:p>
            <a:pPr>
              <a:buNone/>
            </a:pPr>
            <a:r>
              <a:rPr lang="en-US" dirty="0"/>
              <a:t>The waste from the flotation process is a </a:t>
            </a:r>
            <a:r>
              <a:rPr lang="en-US" b="1" i="1" dirty="0">
                <a:solidFill>
                  <a:srgbClr val="FFFF00"/>
                </a:solidFill>
              </a:rPr>
              <a:t>tailings slurry</a:t>
            </a:r>
            <a:r>
              <a:rPr lang="en-US" dirty="0"/>
              <a:t>. </a:t>
            </a:r>
          </a:p>
          <a:p>
            <a:pPr>
              <a:buFont typeface="Wingdings" panose="05000000000000000000" pitchFamily="2" charset="2"/>
              <a:buChar char="à"/>
            </a:pPr>
            <a:r>
              <a:rPr lang="en-US" dirty="0"/>
              <a:t>Pumped into impoundments called tailing ponds </a:t>
            </a:r>
          </a:p>
          <a:p>
            <a:pPr lvl="1">
              <a:buFont typeface="Wingdings" panose="05000000000000000000" pitchFamily="2" charset="2"/>
              <a:buChar char="à"/>
            </a:pPr>
            <a:r>
              <a:rPr lang="en-US" dirty="0"/>
              <a:t>Downhill from the mill (to use gravity to help transport the material). </a:t>
            </a:r>
          </a:p>
          <a:p>
            <a:pPr lvl="1">
              <a:buFont typeface="Wingdings" panose="05000000000000000000" pitchFamily="2" charset="2"/>
              <a:buChar char="à"/>
            </a:pPr>
            <a:r>
              <a:rPr lang="en-US" dirty="0"/>
              <a:t>They can be thousands of acres in extent and a few hundred feet thick.</a:t>
            </a:r>
          </a:p>
        </p:txBody>
      </p:sp>
      <p:sp>
        <p:nvSpPr>
          <p:cNvPr id="4" name="Title 1"/>
          <p:cNvSpPr txBox="1">
            <a:spLocks/>
          </p:cNvSpPr>
          <p:nvPr/>
        </p:nvSpPr>
        <p:spPr>
          <a:xfrm>
            <a:off x="1981200" y="0"/>
            <a:ext cx="8229600" cy="766304"/>
          </a:xfrm>
          <a:prstGeom prst="rect">
            <a:avLst/>
          </a:prstGeom>
        </p:spPr>
        <p:txBody>
          <a:bodyPr vert="horz" lIns="91440" tIns="45720" rIns="91440" bIns="45720" rtlCol="0" anchor="ctr">
            <a:normAutofit/>
          </a:bodyPr>
          <a:lstStyle/>
          <a:p>
            <a:pPr lvl="0" algn="ctr">
              <a:spcBef>
                <a:spcPct val="0"/>
              </a:spcBef>
              <a:defRPr/>
            </a:pPr>
            <a:r>
              <a:rPr lang="en-US" sz="4400" dirty="0"/>
              <a:t>Beneficiation: Tailings</a:t>
            </a:r>
            <a:endParaRPr lang="en-US" sz="4400" dirty="0">
              <a:latin typeface="+mj-lt"/>
              <a:ea typeface="+mj-ea"/>
              <a:cs typeface="+mj-cs"/>
            </a:endParaRPr>
          </a:p>
        </p:txBody>
      </p:sp>
      <p:sp>
        <p:nvSpPr>
          <p:cNvPr id="6" name="Rectangle 5"/>
          <p:cNvSpPr/>
          <p:nvPr/>
        </p:nvSpPr>
        <p:spPr>
          <a:xfrm>
            <a:off x="6107540" y="5940265"/>
            <a:ext cx="6260425" cy="830997"/>
          </a:xfrm>
          <a:prstGeom prst="rect">
            <a:avLst/>
          </a:prstGeom>
        </p:spPr>
        <p:txBody>
          <a:bodyPr wrap="square">
            <a:spAutoFit/>
          </a:bodyPr>
          <a:lstStyle/>
          <a:p>
            <a:r>
              <a:rPr lang="en-US" sz="2400" dirty="0"/>
              <a:t>Satellite image of the Berkeley Pit and mining area with tailings and tailings pond (MT) (2006). </a:t>
            </a:r>
            <a:endParaRPr lang="en-US" sz="1600" dirty="0"/>
          </a:p>
        </p:txBody>
      </p:sp>
      <p:sp>
        <p:nvSpPr>
          <p:cNvPr id="9" name="Rectangle 8"/>
          <p:cNvSpPr/>
          <p:nvPr/>
        </p:nvSpPr>
        <p:spPr>
          <a:xfrm>
            <a:off x="127825" y="6243611"/>
            <a:ext cx="5979717" cy="461665"/>
          </a:xfrm>
          <a:prstGeom prst="rect">
            <a:avLst/>
          </a:prstGeom>
        </p:spPr>
        <p:txBody>
          <a:bodyPr wrap="square">
            <a:spAutoFit/>
          </a:bodyPr>
          <a:lstStyle/>
          <a:p>
            <a:r>
              <a:rPr lang="en-US" sz="2400" dirty="0"/>
              <a:t>Discharge of tailings slurry into tailings pond.</a:t>
            </a:r>
            <a:endParaRPr lang="en-US" sz="1600" dirty="0"/>
          </a:p>
        </p:txBody>
      </p:sp>
      <p:pic>
        <p:nvPicPr>
          <p:cNvPr id="2" name="Picture 1" descr="Berkeley Pit Labeled NASA.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14714" y="2722639"/>
            <a:ext cx="4346622" cy="3259967"/>
          </a:xfrm>
          <a:prstGeom prst="rect">
            <a:avLst/>
          </a:prstGeom>
        </p:spPr>
      </p:pic>
      <p:pic>
        <p:nvPicPr>
          <p:cNvPr id="5" name="Picture 4" descr="Tailings Slurry Hudson AGI.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8942" y="2722639"/>
            <a:ext cx="5157481" cy="3560878"/>
          </a:xfrm>
          <a:prstGeom prst="rect">
            <a:avLst/>
          </a:prstGeom>
        </p:spPr>
      </p:pic>
    </p:spTree>
    <p:extLst>
      <p:ext uri="{BB962C8B-B14F-4D97-AF65-F5344CB8AC3E}">
        <p14:creationId xmlns:p14="http://schemas.microsoft.com/office/powerpoint/2010/main" val="5753333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96079" y="990084"/>
            <a:ext cx="5080001" cy="6165800"/>
          </a:xfrm>
        </p:spPr>
        <p:txBody>
          <a:bodyPr>
            <a:noAutofit/>
          </a:bodyPr>
          <a:lstStyle/>
          <a:p>
            <a:pPr marL="293688" indent="-293688">
              <a:lnSpc>
                <a:spcPct val="80000"/>
              </a:lnSpc>
              <a:spcBef>
                <a:spcPts val="0"/>
              </a:spcBef>
              <a:buNone/>
            </a:pPr>
            <a:r>
              <a:rPr lang="en-US" sz="3200" dirty="0"/>
              <a:t>Environmental Problems:</a:t>
            </a:r>
          </a:p>
          <a:p>
            <a:pPr marL="293688" indent="-293688">
              <a:lnSpc>
                <a:spcPct val="80000"/>
              </a:lnSpc>
              <a:spcBef>
                <a:spcPts val="0"/>
              </a:spcBef>
              <a:buNone/>
            </a:pPr>
            <a:endParaRPr lang="en-US" sz="2200" dirty="0"/>
          </a:p>
          <a:p>
            <a:pPr marL="293688" indent="-293688">
              <a:lnSpc>
                <a:spcPct val="80000"/>
              </a:lnSpc>
              <a:spcBef>
                <a:spcPts val="0"/>
              </a:spcBef>
              <a:buNone/>
            </a:pPr>
            <a:r>
              <a:rPr lang="en-US" sz="2200" dirty="0"/>
              <a:t>- When sulfide minerals are present in the  tailings slurry, these ponds also generate </a:t>
            </a:r>
            <a:r>
              <a:rPr lang="en-US" sz="2200" dirty="0">
                <a:solidFill>
                  <a:schemeClr val="accent2"/>
                </a:solidFill>
              </a:rPr>
              <a:t>acid mine drainage</a:t>
            </a:r>
            <a:r>
              <a:rPr lang="en-US" sz="2200" dirty="0"/>
              <a:t>	</a:t>
            </a:r>
            <a:endParaRPr lang="en-US" sz="600" dirty="0"/>
          </a:p>
          <a:p>
            <a:pPr marL="293688" indent="-293688">
              <a:lnSpc>
                <a:spcPct val="80000"/>
              </a:lnSpc>
              <a:buNone/>
            </a:pPr>
            <a:r>
              <a:rPr lang="en-US" sz="2200" dirty="0"/>
              <a:t>- If tailings ponds dry out, </a:t>
            </a:r>
            <a:r>
              <a:rPr lang="en-US" sz="2200" dirty="0">
                <a:solidFill>
                  <a:schemeClr val="accent5"/>
                </a:solidFill>
              </a:rPr>
              <a:t>metals may be transported in the air and inhaled</a:t>
            </a:r>
            <a:r>
              <a:rPr lang="en-US" sz="2200" dirty="0"/>
              <a:t>. </a:t>
            </a:r>
          </a:p>
          <a:p>
            <a:pPr marL="293688" indent="-293688">
              <a:lnSpc>
                <a:spcPct val="80000"/>
              </a:lnSpc>
              <a:buNone/>
            </a:pPr>
            <a:r>
              <a:rPr lang="en-US" sz="2200" dirty="0"/>
              <a:t>- Accidental </a:t>
            </a:r>
            <a:r>
              <a:rPr lang="en-US" sz="2200" dirty="0">
                <a:solidFill>
                  <a:srgbClr val="92D050"/>
                </a:solidFill>
              </a:rPr>
              <a:t>catastrophic release </a:t>
            </a:r>
            <a:r>
              <a:rPr lang="en-US" sz="2200" dirty="0"/>
              <a:t>of a tailings pond occurs (i.e., dam failure) could release a lot of contamination.</a:t>
            </a:r>
          </a:p>
        </p:txBody>
      </p:sp>
      <p:sp>
        <p:nvSpPr>
          <p:cNvPr id="4" name="Title 1"/>
          <p:cNvSpPr txBox="1">
            <a:spLocks/>
          </p:cNvSpPr>
          <p:nvPr/>
        </p:nvSpPr>
        <p:spPr>
          <a:xfrm>
            <a:off x="1981200" y="0"/>
            <a:ext cx="8229600" cy="766304"/>
          </a:xfrm>
          <a:prstGeom prst="rect">
            <a:avLst/>
          </a:prstGeom>
        </p:spPr>
        <p:txBody>
          <a:bodyPr vert="horz" lIns="91440" tIns="45720" rIns="91440" bIns="45720" rtlCol="0" anchor="ctr">
            <a:normAutofit/>
          </a:bodyPr>
          <a:lstStyle/>
          <a:p>
            <a:pPr lvl="0" algn="ctr">
              <a:spcBef>
                <a:spcPct val="0"/>
              </a:spcBef>
              <a:defRPr/>
            </a:pPr>
            <a:r>
              <a:rPr lang="en-US" sz="4400" dirty="0"/>
              <a:t>Beneficiation: Tailings</a:t>
            </a:r>
            <a:endParaRPr lang="en-US" sz="4400" dirty="0">
              <a:latin typeface="+mj-lt"/>
              <a:ea typeface="+mj-ea"/>
              <a:cs typeface="+mj-cs"/>
            </a:endParaRPr>
          </a:p>
        </p:txBody>
      </p:sp>
      <p:sp>
        <p:nvSpPr>
          <p:cNvPr id="9" name="Rectangle 8">
            <a:extLst>
              <a:ext uri="{FF2B5EF4-FFF2-40B4-BE49-F238E27FC236}">
                <a16:creationId xmlns:a16="http://schemas.microsoft.com/office/drawing/2014/main" id="{3B8EF2EA-3399-4BE5-8F2D-A484E4BC3976}"/>
              </a:ext>
            </a:extLst>
          </p:cNvPr>
          <p:cNvSpPr/>
          <p:nvPr/>
        </p:nvSpPr>
        <p:spPr>
          <a:xfrm>
            <a:off x="7877844" y="5657212"/>
            <a:ext cx="3234104" cy="1015663"/>
          </a:xfrm>
          <a:prstGeom prst="rect">
            <a:avLst/>
          </a:prstGeom>
        </p:spPr>
        <p:txBody>
          <a:bodyPr wrap="square">
            <a:spAutoFit/>
          </a:bodyPr>
          <a:lstStyle/>
          <a:p>
            <a:r>
              <a:rPr lang="en-US" sz="2000" dirty="0"/>
              <a:t>Copper-laden tailings water at the Anaconda Smelter Superfund site, ca. 1992.</a:t>
            </a:r>
          </a:p>
        </p:txBody>
      </p:sp>
      <p:pic>
        <p:nvPicPr>
          <p:cNvPr id="11" name="Picture 10" descr="Dried Tailings Jennings AGI.jpg">
            <a:extLst>
              <a:ext uri="{FF2B5EF4-FFF2-40B4-BE49-F238E27FC236}">
                <a16:creationId xmlns:a16="http://schemas.microsoft.com/office/drawing/2014/main" id="{85414660-5BE2-4525-B53A-A725068616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8886" y="836301"/>
            <a:ext cx="5281699" cy="3564116"/>
          </a:xfrm>
          <a:prstGeom prst="rect">
            <a:avLst/>
          </a:prstGeom>
        </p:spPr>
      </p:pic>
      <p:pic>
        <p:nvPicPr>
          <p:cNvPr id="12" name="Picture 11" descr="Copper Tailing Water Jennings AGI.jpg">
            <a:extLst>
              <a:ext uri="{FF2B5EF4-FFF2-40B4-BE49-F238E27FC236}">
                <a16:creationId xmlns:a16="http://schemas.microsoft.com/office/drawing/2014/main" id="{BCD056EB-0944-4A9D-80C4-09F4915AD5D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78220" y="3262542"/>
            <a:ext cx="2199624" cy="3331975"/>
          </a:xfrm>
          <a:prstGeom prst="rect">
            <a:avLst/>
          </a:prstGeom>
        </p:spPr>
      </p:pic>
      <p:sp>
        <p:nvSpPr>
          <p:cNvPr id="7" name="Rectangle 6">
            <a:extLst>
              <a:ext uri="{FF2B5EF4-FFF2-40B4-BE49-F238E27FC236}">
                <a16:creationId xmlns:a16="http://schemas.microsoft.com/office/drawing/2014/main" id="{2323A792-6FAE-4216-8C4D-D374F4884021}"/>
              </a:ext>
            </a:extLst>
          </p:cNvPr>
          <p:cNvSpPr/>
          <p:nvPr/>
        </p:nvSpPr>
        <p:spPr>
          <a:xfrm>
            <a:off x="8266764" y="4422802"/>
            <a:ext cx="3829158" cy="707886"/>
          </a:xfrm>
          <a:prstGeom prst="rect">
            <a:avLst/>
          </a:prstGeom>
        </p:spPr>
        <p:txBody>
          <a:bodyPr wrap="square">
            <a:spAutoFit/>
          </a:bodyPr>
          <a:lstStyle/>
          <a:p>
            <a:r>
              <a:rPr lang="en-US" sz="2000" dirty="0"/>
              <a:t>Dried tailings become windblown at the Yankee Doodle tailings pond. </a:t>
            </a:r>
            <a:endParaRPr lang="en-US" sz="1400" dirty="0"/>
          </a:p>
        </p:txBody>
      </p:sp>
    </p:spTree>
    <p:extLst>
      <p:ext uri="{BB962C8B-B14F-4D97-AF65-F5344CB8AC3E}">
        <p14:creationId xmlns:p14="http://schemas.microsoft.com/office/powerpoint/2010/main" val="14359407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96079" y="990084"/>
            <a:ext cx="5080001" cy="6165800"/>
          </a:xfrm>
        </p:spPr>
        <p:txBody>
          <a:bodyPr>
            <a:noAutofit/>
          </a:bodyPr>
          <a:lstStyle/>
          <a:p>
            <a:pPr marL="293688" indent="-293688">
              <a:lnSpc>
                <a:spcPct val="80000"/>
              </a:lnSpc>
              <a:buNone/>
            </a:pPr>
            <a:r>
              <a:rPr lang="en-US" sz="3200" dirty="0"/>
              <a:t>Common Solutions:</a:t>
            </a:r>
          </a:p>
          <a:p>
            <a:pPr marL="293688" indent="-293688">
              <a:lnSpc>
                <a:spcPct val="80000"/>
              </a:lnSpc>
              <a:buNone/>
            </a:pPr>
            <a:r>
              <a:rPr lang="en-US" sz="2200" dirty="0">
                <a:solidFill>
                  <a:schemeClr val="accent2"/>
                </a:solidFill>
              </a:rPr>
              <a:t>- Plastic liners </a:t>
            </a:r>
            <a:r>
              <a:rPr lang="en-US" sz="2200" dirty="0"/>
              <a:t>can be put down to prevent drainage of these contaminated waters into the groundwater system</a:t>
            </a:r>
          </a:p>
          <a:p>
            <a:pPr marL="293688" indent="-293688">
              <a:lnSpc>
                <a:spcPct val="80000"/>
              </a:lnSpc>
              <a:buNone/>
            </a:pPr>
            <a:r>
              <a:rPr lang="en-US" sz="2200" dirty="0">
                <a:solidFill>
                  <a:srgbClr val="92D050"/>
                </a:solidFill>
              </a:rPr>
              <a:t>- Water can be treated to neutralize it</a:t>
            </a:r>
          </a:p>
          <a:p>
            <a:pPr marL="293688" indent="-293688">
              <a:lnSpc>
                <a:spcPct val="80000"/>
              </a:lnSpc>
              <a:buNone/>
            </a:pPr>
            <a:r>
              <a:rPr lang="en-US" sz="2200" dirty="0"/>
              <a:t>- Full tailings ponds are </a:t>
            </a:r>
            <a:r>
              <a:rPr lang="en-US" sz="2200" dirty="0">
                <a:solidFill>
                  <a:schemeClr val="accent5"/>
                </a:solidFill>
              </a:rPr>
              <a:t>covered with an impermeable liner or soil</a:t>
            </a:r>
          </a:p>
          <a:p>
            <a:pPr marL="293688" indent="-293688">
              <a:lnSpc>
                <a:spcPct val="80000"/>
              </a:lnSpc>
              <a:buNone/>
            </a:pPr>
            <a:endParaRPr lang="en-US" sz="2200" dirty="0"/>
          </a:p>
          <a:p>
            <a:pPr marL="293688" indent="-293688">
              <a:lnSpc>
                <a:spcPct val="80000"/>
              </a:lnSpc>
              <a:buNone/>
            </a:pPr>
            <a:endParaRPr lang="en-US" sz="2200" dirty="0"/>
          </a:p>
          <a:p>
            <a:pPr marL="293688" indent="-293688">
              <a:lnSpc>
                <a:spcPct val="80000"/>
              </a:lnSpc>
              <a:buNone/>
            </a:pPr>
            <a:r>
              <a:rPr lang="en-US" dirty="0">
                <a:solidFill>
                  <a:srgbClr val="FF0000"/>
                </a:solidFill>
              </a:rPr>
              <a:t>Legacy of issues surrounding older (unlined) tailings piles.</a:t>
            </a:r>
          </a:p>
        </p:txBody>
      </p:sp>
      <p:sp>
        <p:nvSpPr>
          <p:cNvPr id="4" name="Title 1"/>
          <p:cNvSpPr txBox="1">
            <a:spLocks/>
          </p:cNvSpPr>
          <p:nvPr/>
        </p:nvSpPr>
        <p:spPr>
          <a:xfrm>
            <a:off x="1981200" y="0"/>
            <a:ext cx="8229600" cy="766304"/>
          </a:xfrm>
          <a:prstGeom prst="rect">
            <a:avLst/>
          </a:prstGeom>
        </p:spPr>
        <p:txBody>
          <a:bodyPr vert="horz" lIns="91440" tIns="45720" rIns="91440" bIns="45720" rtlCol="0" anchor="ctr">
            <a:normAutofit/>
          </a:bodyPr>
          <a:lstStyle/>
          <a:p>
            <a:pPr lvl="0" algn="ctr">
              <a:spcBef>
                <a:spcPct val="0"/>
              </a:spcBef>
              <a:defRPr/>
            </a:pPr>
            <a:r>
              <a:rPr lang="en-US" sz="4400" dirty="0"/>
              <a:t>Beneficiation: Tailings</a:t>
            </a:r>
            <a:endParaRPr lang="en-US" sz="4400" dirty="0">
              <a:latin typeface="+mj-lt"/>
              <a:ea typeface="+mj-ea"/>
              <a:cs typeface="+mj-cs"/>
            </a:endParaRPr>
          </a:p>
        </p:txBody>
      </p:sp>
      <p:sp>
        <p:nvSpPr>
          <p:cNvPr id="10" name="Rectangle 9"/>
          <p:cNvSpPr/>
          <p:nvPr/>
        </p:nvSpPr>
        <p:spPr>
          <a:xfrm>
            <a:off x="6336409" y="5032259"/>
            <a:ext cx="5470756" cy="830997"/>
          </a:xfrm>
          <a:prstGeom prst="rect">
            <a:avLst/>
          </a:prstGeom>
        </p:spPr>
        <p:txBody>
          <a:bodyPr wrap="square">
            <a:spAutoFit/>
          </a:bodyPr>
          <a:lstStyle/>
          <a:p>
            <a:r>
              <a:rPr lang="en-US" sz="2400" dirty="0"/>
              <a:t>Plastic liners put down to prevent tailings water from entering the groundwater. </a:t>
            </a:r>
            <a:endParaRPr lang="en-US" sz="1600" dirty="0"/>
          </a:p>
        </p:txBody>
      </p:sp>
      <p:pic>
        <p:nvPicPr>
          <p:cNvPr id="6" name="Picture 5" descr="Plastic Liner Jennings AGI.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85357" y="1356773"/>
            <a:ext cx="5470757" cy="3643609"/>
          </a:xfrm>
          <a:prstGeom prst="rect">
            <a:avLst/>
          </a:prstGeom>
        </p:spPr>
      </p:pic>
    </p:spTree>
    <p:extLst>
      <p:ext uri="{BB962C8B-B14F-4D97-AF65-F5344CB8AC3E}">
        <p14:creationId xmlns:p14="http://schemas.microsoft.com/office/powerpoint/2010/main" val="41168771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21452" y="946199"/>
            <a:ext cx="6616061" cy="5653384"/>
          </a:xfrm>
        </p:spPr>
        <p:txBody>
          <a:bodyPr>
            <a:normAutofit/>
          </a:bodyPr>
          <a:lstStyle/>
          <a:p>
            <a:pPr marL="293688" indent="-293688">
              <a:spcBef>
                <a:spcPts val="0"/>
              </a:spcBef>
              <a:buNone/>
            </a:pPr>
            <a:r>
              <a:rPr lang="en-US" b="1" i="1" dirty="0">
                <a:solidFill>
                  <a:srgbClr val="FFFF00"/>
                </a:solidFill>
              </a:rPr>
              <a:t>Leaching</a:t>
            </a:r>
            <a:r>
              <a:rPr lang="en-US" dirty="0"/>
              <a:t> (in mining) = use of chemicals (such as sulfuric acid or sodium cyanide) to dissolve and transport metals to a collection area where they are subsequently precipitated back out.</a:t>
            </a:r>
          </a:p>
          <a:p>
            <a:pPr marL="293688" indent="-293688">
              <a:spcBef>
                <a:spcPts val="0"/>
              </a:spcBef>
              <a:buNone/>
            </a:pPr>
            <a:endParaRPr lang="en-US" dirty="0"/>
          </a:p>
          <a:p>
            <a:pPr marL="293688" indent="-293688">
              <a:spcBef>
                <a:spcPts val="0"/>
              </a:spcBef>
              <a:buNone/>
            </a:pPr>
            <a:r>
              <a:rPr lang="en-US" sz="2400" dirty="0"/>
              <a:t>This can take place after milling or instead of milling in large outdoor piles (heaps) or even within the ground itself (in-situ).</a:t>
            </a:r>
          </a:p>
          <a:p>
            <a:pPr marL="293688" indent="-293688">
              <a:spcBef>
                <a:spcPts val="0"/>
              </a:spcBef>
              <a:buNone/>
            </a:pPr>
            <a:endParaRPr lang="en-US" sz="1100" dirty="0"/>
          </a:p>
          <a:p>
            <a:pPr marL="293688" indent="-293688">
              <a:lnSpc>
                <a:spcPct val="80000"/>
              </a:lnSpc>
              <a:buNone/>
            </a:pPr>
            <a:endParaRPr lang="en-US" sz="2000" dirty="0"/>
          </a:p>
          <a:p>
            <a:pPr marL="293688" indent="-293688">
              <a:spcBef>
                <a:spcPts val="0"/>
              </a:spcBef>
              <a:buNone/>
            </a:pPr>
            <a:r>
              <a:rPr lang="en-US" sz="2400" dirty="0">
                <a:solidFill>
                  <a:srgbClr val="FF0000"/>
                </a:solidFill>
              </a:rPr>
              <a:t>The leach piles have many of the same environmental concerns as tailing ponds (with additional nasty chemicals added)</a:t>
            </a:r>
          </a:p>
        </p:txBody>
      </p:sp>
      <p:sp>
        <p:nvSpPr>
          <p:cNvPr id="5" name="Title 1"/>
          <p:cNvSpPr txBox="1">
            <a:spLocks/>
          </p:cNvSpPr>
          <p:nvPr/>
        </p:nvSpPr>
        <p:spPr>
          <a:xfrm>
            <a:off x="1981200" y="0"/>
            <a:ext cx="8229600" cy="766304"/>
          </a:xfrm>
          <a:prstGeom prst="rect">
            <a:avLst/>
          </a:prstGeom>
        </p:spPr>
        <p:txBody>
          <a:bodyPr vert="horz" lIns="91440" tIns="45720" rIns="91440" bIns="45720" rtlCol="0" anchor="ctr">
            <a:normAutofit/>
          </a:bodyPr>
          <a:lstStyle/>
          <a:p>
            <a:pPr lvl="0" algn="ctr">
              <a:spcBef>
                <a:spcPct val="0"/>
              </a:spcBef>
              <a:defRPr/>
            </a:pPr>
            <a:r>
              <a:rPr lang="en-US" sz="4400" dirty="0"/>
              <a:t>Beneficiation: STEP 4 - Leaching</a:t>
            </a:r>
            <a:endParaRPr lang="en-US" sz="4400" dirty="0">
              <a:latin typeface="+mj-lt"/>
              <a:ea typeface="+mj-ea"/>
              <a:cs typeface="+mj-cs"/>
            </a:endParaRPr>
          </a:p>
        </p:txBody>
      </p:sp>
      <p:sp>
        <p:nvSpPr>
          <p:cNvPr id="7" name="Rectangle 6"/>
          <p:cNvSpPr/>
          <p:nvPr/>
        </p:nvSpPr>
        <p:spPr>
          <a:xfrm>
            <a:off x="7517226" y="5766962"/>
            <a:ext cx="4391279" cy="707886"/>
          </a:xfrm>
          <a:prstGeom prst="rect">
            <a:avLst/>
          </a:prstGeom>
        </p:spPr>
        <p:txBody>
          <a:bodyPr wrap="square">
            <a:spAutoFit/>
          </a:bodyPr>
          <a:lstStyle/>
          <a:p>
            <a:r>
              <a:rPr lang="en-US" sz="2000" dirty="0"/>
              <a:t>Heap leaching at the </a:t>
            </a:r>
            <a:r>
              <a:rPr lang="en-US" sz="2000" dirty="0" err="1"/>
              <a:t>Zortman-Landusky</a:t>
            </a:r>
            <a:r>
              <a:rPr lang="en-US" sz="2000" dirty="0"/>
              <a:t> Mine (ca. 1996). </a:t>
            </a:r>
            <a:endParaRPr lang="en-US" sz="1400" dirty="0"/>
          </a:p>
        </p:txBody>
      </p:sp>
      <p:sp>
        <p:nvSpPr>
          <p:cNvPr id="8" name="Rectangle 7"/>
          <p:cNvSpPr/>
          <p:nvPr/>
        </p:nvSpPr>
        <p:spPr>
          <a:xfrm>
            <a:off x="7656358" y="1372638"/>
            <a:ext cx="4847068" cy="911660"/>
          </a:xfrm>
          <a:prstGeom prst="rect">
            <a:avLst/>
          </a:prstGeom>
        </p:spPr>
        <p:txBody>
          <a:bodyPr wrap="square">
            <a:spAutoFit/>
          </a:bodyPr>
          <a:lstStyle/>
          <a:p>
            <a:pPr marL="293688" indent="-293688">
              <a:lnSpc>
                <a:spcPct val="80000"/>
              </a:lnSpc>
            </a:pPr>
            <a:r>
              <a:rPr lang="en-US" sz="2200" dirty="0"/>
              <a:t>Heap leaching - sodium cyanide will percolate down through these pile and be collected at the bottom</a:t>
            </a:r>
          </a:p>
        </p:txBody>
      </p:sp>
      <p:pic>
        <p:nvPicPr>
          <p:cNvPr id="2" name="Picture 1" descr="Heap Leaching Jennings AGI.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77410" y="2379330"/>
            <a:ext cx="4958268" cy="3292600"/>
          </a:xfrm>
          <a:prstGeom prst="rect">
            <a:avLst/>
          </a:prstGeom>
        </p:spPr>
      </p:pic>
      <p:sp>
        <p:nvSpPr>
          <p:cNvPr id="4" name="Arrow: Down 3">
            <a:extLst>
              <a:ext uri="{FF2B5EF4-FFF2-40B4-BE49-F238E27FC236}">
                <a16:creationId xmlns:a16="http://schemas.microsoft.com/office/drawing/2014/main" id="{CA0D64B6-BFCB-41BE-A840-BFED44766750}"/>
              </a:ext>
            </a:extLst>
          </p:cNvPr>
          <p:cNvSpPr/>
          <p:nvPr/>
        </p:nvSpPr>
        <p:spPr>
          <a:xfrm>
            <a:off x="7656358" y="1733436"/>
            <a:ext cx="285008" cy="55086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796888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981200" y="0"/>
            <a:ext cx="8229600" cy="766304"/>
          </a:xfrm>
          <a:prstGeom prst="rect">
            <a:avLst/>
          </a:prstGeom>
        </p:spPr>
        <p:txBody>
          <a:bodyPr vert="horz" lIns="91440" tIns="45720" rIns="91440" bIns="45720" rtlCol="0" anchor="ctr">
            <a:normAutofit/>
          </a:bodyPr>
          <a:lstStyle/>
          <a:p>
            <a:pPr lvl="0" algn="ctr">
              <a:spcBef>
                <a:spcPct val="0"/>
              </a:spcBef>
              <a:defRPr/>
            </a:pPr>
            <a:r>
              <a:rPr lang="en-US" sz="4400" dirty="0"/>
              <a:t>Next - Smelting</a:t>
            </a:r>
            <a:endParaRPr lang="en-US" sz="4400" dirty="0">
              <a:latin typeface="+mj-lt"/>
              <a:ea typeface="+mj-ea"/>
              <a:cs typeface="+mj-cs"/>
            </a:endParaRPr>
          </a:p>
        </p:txBody>
      </p:sp>
      <p:sp>
        <p:nvSpPr>
          <p:cNvPr id="7" name="Rectangle 6"/>
          <p:cNvSpPr/>
          <p:nvPr/>
        </p:nvSpPr>
        <p:spPr>
          <a:xfrm>
            <a:off x="7894320" y="5663565"/>
            <a:ext cx="4297680" cy="461665"/>
          </a:xfrm>
          <a:prstGeom prst="rect">
            <a:avLst/>
          </a:prstGeom>
        </p:spPr>
        <p:txBody>
          <a:bodyPr wrap="square">
            <a:spAutoFit/>
          </a:bodyPr>
          <a:lstStyle/>
          <a:p>
            <a:r>
              <a:rPr lang="en-US" sz="2400" dirty="0"/>
              <a:t>Smelting gold. </a:t>
            </a:r>
            <a:endParaRPr lang="en-US" sz="1600" dirty="0"/>
          </a:p>
        </p:txBody>
      </p:sp>
      <p:sp>
        <p:nvSpPr>
          <p:cNvPr id="8" name="Content Placeholder 2"/>
          <p:cNvSpPr txBox="1">
            <a:spLocks/>
          </p:cNvSpPr>
          <p:nvPr/>
        </p:nvSpPr>
        <p:spPr>
          <a:xfrm>
            <a:off x="595905" y="985520"/>
            <a:ext cx="4903526" cy="5872480"/>
          </a:xfrm>
          <a:prstGeom prst="rect">
            <a:avLst/>
          </a:prstGeom>
        </p:spPr>
        <p:txBody>
          <a:bodyPr vert="horz" lIns="91440" tIns="45720" rIns="91440" bIns="45720" rtlCol="0">
            <a:normAutofit/>
          </a:bodyPr>
          <a:lstStyle/>
          <a:p>
            <a:pPr marL="293688" indent="-293688">
              <a:lnSpc>
                <a:spcPct val="80000"/>
              </a:lnSpc>
              <a:spcBef>
                <a:spcPct val="20000"/>
              </a:spcBef>
              <a:defRPr/>
            </a:pPr>
            <a:r>
              <a:rPr lang="en-US" sz="2800" b="1" i="1" dirty="0">
                <a:solidFill>
                  <a:srgbClr val="FFFF00"/>
                </a:solidFill>
              </a:rPr>
              <a:t>Smelting</a:t>
            </a:r>
            <a:r>
              <a:rPr lang="en-US" sz="2800" dirty="0"/>
              <a:t> separates the metal from the mineral by melting it in the presence of a material known as a flux. </a:t>
            </a:r>
          </a:p>
          <a:p>
            <a:pPr marL="293688" indent="-293688">
              <a:lnSpc>
                <a:spcPct val="80000"/>
              </a:lnSpc>
              <a:spcBef>
                <a:spcPct val="20000"/>
              </a:spcBef>
              <a:defRPr/>
            </a:pPr>
            <a:r>
              <a:rPr lang="en-US" sz="2400" dirty="0"/>
              <a:t>The desired mineral settles to the bottom of the melt and can be separated out. </a:t>
            </a:r>
          </a:p>
          <a:p>
            <a:pPr marL="293688" indent="-293688">
              <a:lnSpc>
                <a:spcPct val="80000"/>
              </a:lnSpc>
              <a:spcBef>
                <a:spcPct val="20000"/>
              </a:spcBef>
              <a:defRPr/>
            </a:pPr>
            <a:r>
              <a:rPr lang="en-US" sz="2400" dirty="0"/>
              <a:t>The undesirable waste material is called slag.</a:t>
            </a:r>
            <a:endParaRPr lang="en-US" sz="1000" dirty="0"/>
          </a:p>
          <a:p>
            <a:pPr marL="293688" indent="-293688">
              <a:lnSpc>
                <a:spcPct val="80000"/>
              </a:lnSpc>
              <a:spcBef>
                <a:spcPct val="20000"/>
              </a:spcBef>
              <a:defRPr/>
            </a:pPr>
            <a:r>
              <a:rPr lang="en-US" sz="2400" dirty="0"/>
              <a:t>The smelter may be off-site from the mine.</a:t>
            </a:r>
          </a:p>
          <a:p>
            <a:pPr marL="293688" lvl="1" indent="-293688">
              <a:lnSpc>
                <a:spcPct val="80000"/>
              </a:lnSpc>
              <a:spcBef>
                <a:spcPct val="20000"/>
              </a:spcBef>
              <a:defRPr/>
            </a:pPr>
            <a:endParaRPr lang="en-US" sz="2400" dirty="0"/>
          </a:p>
        </p:txBody>
      </p:sp>
      <p:pic>
        <p:nvPicPr>
          <p:cNvPr id="5" name="Picture 4" descr="Smelting Mandelesi AGI ESBIB.jpg"/>
          <p:cNvPicPr>
            <a:picLocks noChangeAspect="1"/>
          </p:cNvPicPr>
          <p:nvPr/>
        </p:nvPicPr>
        <p:blipFill rotWithShape="1">
          <a:blip r:embed="rId3">
            <a:extLst>
              <a:ext uri="{28A0092B-C50C-407E-A947-70E740481C1C}">
                <a14:useLocalDpi xmlns:a14="http://schemas.microsoft.com/office/drawing/2010/main" val="0"/>
              </a:ext>
            </a:extLst>
          </a:blip>
          <a:srcRect r="24418"/>
          <a:stretch/>
        </p:blipFill>
        <p:spPr>
          <a:xfrm>
            <a:off x="6096000" y="1119021"/>
            <a:ext cx="5517987" cy="4619957"/>
          </a:xfrm>
          <a:prstGeom prst="rect">
            <a:avLst/>
          </a:prstGeom>
        </p:spPr>
      </p:pic>
    </p:spTree>
    <p:extLst>
      <p:ext uri="{BB962C8B-B14F-4D97-AF65-F5344CB8AC3E}">
        <p14:creationId xmlns:p14="http://schemas.microsoft.com/office/powerpoint/2010/main" val="24318033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981200" y="0"/>
            <a:ext cx="8229600" cy="766304"/>
          </a:xfrm>
          <a:prstGeom prst="rect">
            <a:avLst/>
          </a:prstGeom>
        </p:spPr>
        <p:txBody>
          <a:bodyPr vert="horz" lIns="91440" tIns="45720" rIns="91440" bIns="45720" rtlCol="0" anchor="ctr">
            <a:normAutofit/>
          </a:bodyPr>
          <a:lstStyle/>
          <a:p>
            <a:pPr lvl="0" algn="ctr">
              <a:spcBef>
                <a:spcPct val="0"/>
              </a:spcBef>
              <a:defRPr/>
            </a:pPr>
            <a:r>
              <a:rPr lang="en-US" sz="4400" dirty="0"/>
              <a:t>Next - Smelting</a:t>
            </a:r>
            <a:endParaRPr lang="en-US" sz="4400" dirty="0">
              <a:latin typeface="+mj-lt"/>
              <a:ea typeface="+mj-ea"/>
              <a:cs typeface="+mj-cs"/>
            </a:endParaRPr>
          </a:p>
        </p:txBody>
      </p:sp>
      <p:sp>
        <p:nvSpPr>
          <p:cNvPr id="7" name="Rectangle 6"/>
          <p:cNvSpPr/>
          <p:nvPr/>
        </p:nvSpPr>
        <p:spPr>
          <a:xfrm>
            <a:off x="7894320" y="5663565"/>
            <a:ext cx="4297680" cy="461665"/>
          </a:xfrm>
          <a:prstGeom prst="rect">
            <a:avLst/>
          </a:prstGeom>
        </p:spPr>
        <p:txBody>
          <a:bodyPr wrap="square">
            <a:spAutoFit/>
          </a:bodyPr>
          <a:lstStyle/>
          <a:p>
            <a:r>
              <a:rPr lang="en-US" sz="2400" dirty="0"/>
              <a:t>Smelting gold. </a:t>
            </a:r>
            <a:endParaRPr lang="en-US" sz="1600" dirty="0"/>
          </a:p>
        </p:txBody>
      </p:sp>
      <p:sp>
        <p:nvSpPr>
          <p:cNvPr id="8" name="Content Placeholder 2"/>
          <p:cNvSpPr txBox="1">
            <a:spLocks/>
          </p:cNvSpPr>
          <p:nvPr/>
        </p:nvSpPr>
        <p:spPr>
          <a:xfrm>
            <a:off x="595905" y="985520"/>
            <a:ext cx="4903526" cy="5872480"/>
          </a:xfrm>
          <a:prstGeom prst="rect">
            <a:avLst/>
          </a:prstGeom>
        </p:spPr>
        <p:txBody>
          <a:bodyPr vert="horz" lIns="91440" tIns="45720" rIns="91440" bIns="45720" rtlCol="0">
            <a:normAutofit/>
          </a:bodyPr>
          <a:lstStyle/>
          <a:p>
            <a:pPr marL="293688" indent="-293688">
              <a:lnSpc>
                <a:spcPct val="80000"/>
              </a:lnSpc>
              <a:spcBef>
                <a:spcPct val="20000"/>
              </a:spcBef>
              <a:defRPr/>
            </a:pPr>
            <a:r>
              <a:rPr lang="en-US" sz="2800" b="1" i="1" dirty="0">
                <a:solidFill>
                  <a:srgbClr val="92D050"/>
                </a:solidFill>
              </a:rPr>
              <a:t>Environmental Impacts</a:t>
            </a:r>
          </a:p>
          <a:p>
            <a:pPr marL="293688" indent="-293688">
              <a:lnSpc>
                <a:spcPct val="80000"/>
              </a:lnSpc>
              <a:spcBef>
                <a:spcPct val="20000"/>
              </a:spcBef>
              <a:defRPr/>
            </a:pPr>
            <a:endParaRPr lang="en-US" sz="2400" b="1" i="1" dirty="0">
              <a:solidFill>
                <a:srgbClr val="FFFF00"/>
              </a:solidFill>
            </a:endParaRPr>
          </a:p>
          <a:p>
            <a:pPr marL="293688" indent="-293688">
              <a:lnSpc>
                <a:spcPct val="80000"/>
              </a:lnSpc>
              <a:spcBef>
                <a:spcPct val="20000"/>
              </a:spcBef>
              <a:defRPr/>
            </a:pPr>
            <a:r>
              <a:rPr lang="en-US" sz="2800" dirty="0"/>
              <a:t>Emissions from smelting may include:</a:t>
            </a:r>
          </a:p>
          <a:p>
            <a:pPr marL="800100" lvl="1" indent="-342900">
              <a:lnSpc>
                <a:spcPct val="80000"/>
              </a:lnSpc>
              <a:spcBef>
                <a:spcPct val="20000"/>
              </a:spcBef>
              <a:buFont typeface="Arial" panose="020B0604020202020204" pitchFamily="34" charset="0"/>
              <a:buChar char="•"/>
              <a:defRPr/>
            </a:pPr>
            <a:r>
              <a:rPr lang="en-US" sz="2400" dirty="0"/>
              <a:t>Sulfur dioxide</a:t>
            </a:r>
          </a:p>
          <a:p>
            <a:pPr marL="800100" lvl="1" indent="-342900">
              <a:lnSpc>
                <a:spcPct val="80000"/>
              </a:lnSpc>
              <a:spcBef>
                <a:spcPct val="20000"/>
              </a:spcBef>
              <a:buFont typeface="Arial" panose="020B0604020202020204" pitchFamily="34" charset="0"/>
              <a:buChar char="•"/>
              <a:defRPr/>
            </a:pPr>
            <a:r>
              <a:rPr lang="en-US" sz="2400" dirty="0"/>
              <a:t>Lead</a:t>
            </a:r>
          </a:p>
          <a:p>
            <a:pPr marL="800100" lvl="1" indent="-342900">
              <a:lnSpc>
                <a:spcPct val="80000"/>
              </a:lnSpc>
              <a:spcBef>
                <a:spcPct val="20000"/>
              </a:spcBef>
              <a:buFont typeface="Arial" panose="020B0604020202020204" pitchFamily="34" charset="0"/>
              <a:buChar char="•"/>
              <a:defRPr/>
            </a:pPr>
            <a:r>
              <a:rPr lang="en-US" sz="2400" dirty="0"/>
              <a:t>Particulates</a:t>
            </a:r>
          </a:p>
          <a:p>
            <a:pPr marL="800100" lvl="1" indent="-342900">
              <a:lnSpc>
                <a:spcPct val="80000"/>
              </a:lnSpc>
              <a:spcBef>
                <a:spcPct val="20000"/>
              </a:spcBef>
              <a:buFont typeface="Arial" panose="020B0604020202020204" pitchFamily="34" charset="0"/>
              <a:buChar char="•"/>
              <a:defRPr/>
            </a:pPr>
            <a:r>
              <a:rPr lang="en-US" sz="2400" dirty="0"/>
              <a:t>Other gases</a:t>
            </a:r>
          </a:p>
          <a:p>
            <a:pPr marL="293688" indent="-293688">
              <a:lnSpc>
                <a:spcPct val="80000"/>
              </a:lnSpc>
              <a:spcBef>
                <a:spcPct val="20000"/>
              </a:spcBef>
              <a:defRPr/>
            </a:pPr>
            <a:endParaRPr lang="en-US" sz="2400" dirty="0"/>
          </a:p>
          <a:p>
            <a:pPr marL="293688" indent="-293688">
              <a:lnSpc>
                <a:spcPct val="80000"/>
              </a:lnSpc>
              <a:spcBef>
                <a:spcPct val="20000"/>
              </a:spcBef>
              <a:defRPr/>
            </a:pPr>
            <a:r>
              <a:rPr lang="en-US" sz="2400" i="1" dirty="0"/>
              <a:t>Increased regulation and improved</a:t>
            </a:r>
          </a:p>
          <a:p>
            <a:pPr marL="293688" indent="-293688">
              <a:lnSpc>
                <a:spcPct val="80000"/>
              </a:lnSpc>
              <a:spcBef>
                <a:spcPct val="20000"/>
              </a:spcBef>
              <a:defRPr/>
            </a:pPr>
            <a:r>
              <a:rPr lang="en-US" sz="2400" i="1" dirty="0"/>
              <a:t>technologies in the U.S. have resulted</a:t>
            </a:r>
          </a:p>
          <a:p>
            <a:pPr marL="293688" indent="-293688">
              <a:lnSpc>
                <a:spcPct val="80000"/>
              </a:lnSpc>
              <a:spcBef>
                <a:spcPct val="20000"/>
              </a:spcBef>
              <a:defRPr/>
            </a:pPr>
            <a:r>
              <a:rPr lang="en-US" sz="2400" i="1" dirty="0"/>
              <a:t>in a reduction in the amounts and</a:t>
            </a:r>
          </a:p>
          <a:p>
            <a:pPr marL="293688" indent="-293688">
              <a:lnSpc>
                <a:spcPct val="80000"/>
              </a:lnSpc>
              <a:spcBef>
                <a:spcPct val="20000"/>
              </a:spcBef>
              <a:defRPr/>
            </a:pPr>
            <a:r>
              <a:rPr lang="en-US" sz="2400" i="1" dirty="0"/>
              <a:t>types of dangerous emissions</a:t>
            </a:r>
          </a:p>
        </p:txBody>
      </p:sp>
      <p:pic>
        <p:nvPicPr>
          <p:cNvPr id="5" name="Picture 4" descr="Smelting Mandelesi AGI ESBIB.jpg"/>
          <p:cNvPicPr>
            <a:picLocks noChangeAspect="1"/>
          </p:cNvPicPr>
          <p:nvPr/>
        </p:nvPicPr>
        <p:blipFill rotWithShape="1">
          <a:blip r:embed="rId3">
            <a:extLst>
              <a:ext uri="{28A0092B-C50C-407E-A947-70E740481C1C}">
                <a14:useLocalDpi xmlns:a14="http://schemas.microsoft.com/office/drawing/2010/main" val="0"/>
              </a:ext>
            </a:extLst>
          </a:blip>
          <a:srcRect r="24418"/>
          <a:stretch/>
        </p:blipFill>
        <p:spPr>
          <a:xfrm>
            <a:off x="6096000" y="1119021"/>
            <a:ext cx="5517987" cy="4619957"/>
          </a:xfrm>
          <a:prstGeom prst="rect">
            <a:avLst/>
          </a:prstGeom>
        </p:spPr>
      </p:pic>
    </p:spTree>
    <p:extLst>
      <p:ext uri="{BB962C8B-B14F-4D97-AF65-F5344CB8AC3E}">
        <p14:creationId xmlns:p14="http://schemas.microsoft.com/office/powerpoint/2010/main" val="18181866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275522" y="1008933"/>
            <a:ext cx="10502348" cy="6091696"/>
          </a:xfrm>
        </p:spPr>
        <p:txBody>
          <a:bodyPr>
            <a:normAutofit/>
          </a:bodyPr>
          <a:lstStyle/>
          <a:p>
            <a:pPr marL="293688" indent="-293688">
              <a:lnSpc>
                <a:spcPct val="80000"/>
              </a:lnSpc>
              <a:buNone/>
            </a:pPr>
            <a:r>
              <a:rPr lang="en-US" dirty="0"/>
              <a:t>Eventually, the mine will close when the recoverable ore runs out </a:t>
            </a:r>
          </a:p>
          <a:p>
            <a:pPr marL="293688" indent="-293688">
              <a:lnSpc>
                <a:spcPct val="80000"/>
              </a:lnSpc>
              <a:buNone/>
            </a:pPr>
            <a:r>
              <a:rPr lang="en-US" sz="2400" dirty="0">
                <a:sym typeface="Wingdings" panose="05000000000000000000" pitchFamily="2" charset="2"/>
              </a:rPr>
              <a:t>	</a:t>
            </a:r>
            <a:r>
              <a:rPr lang="en-US" sz="2400" dirty="0">
                <a:solidFill>
                  <a:schemeClr val="accent2"/>
                </a:solidFill>
                <a:sym typeface="Wingdings" panose="05000000000000000000" pitchFamily="2" charset="2"/>
              </a:rPr>
              <a:t> </a:t>
            </a:r>
            <a:r>
              <a:rPr lang="en-US" sz="2400" dirty="0">
                <a:solidFill>
                  <a:schemeClr val="accent2"/>
                </a:solidFill>
              </a:rPr>
              <a:t>The U.S. has many mines that closed prior to the recent regulations </a:t>
            </a:r>
          </a:p>
          <a:p>
            <a:pPr marL="293688" indent="-293688">
              <a:lnSpc>
                <a:spcPct val="80000"/>
              </a:lnSpc>
              <a:buNone/>
            </a:pPr>
            <a:r>
              <a:rPr lang="en-US" sz="2400" dirty="0">
                <a:solidFill>
                  <a:schemeClr val="accent2"/>
                </a:solidFill>
                <a:sym typeface="Wingdings" panose="05000000000000000000" pitchFamily="2" charset="2"/>
              </a:rPr>
              <a:t>		 Tons of e</a:t>
            </a:r>
            <a:r>
              <a:rPr lang="en-US" sz="2400" dirty="0">
                <a:solidFill>
                  <a:schemeClr val="accent2"/>
                </a:solidFill>
              </a:rPr>
              <a:t>nvironmental problems have resulted…</a:t>
            </a:r>
          </a:p>
          <a:p>
            <a:pPr marL="293688" indent="-293688">
              <a:lnSpc>
                <a:spcPct val="80000"/>
              </a:lnSpc>
              <a:buNone/>
            </a:pPr>
            <a:endParaRPr lang="en-US" sz="2400" dirty="0"/>
          </a:p>
          <a:p>
            <a:pPr marL="293688" indent="-293688">
              <a:lnSpc>
                <a:spcPct val="80000"/>
              </a:lnSpc>
              <a:buNone/>
            </a:pPr>
            <a:r>
              <a:rPr lang="en-US" altLang="en-US" sz="2400" dirty="0">
                <a:solidFill>
                  <a:srgbClr val="FF0000"/>
                </a:solidFill>
                <a:latin typeface="Arial" panose="020B0604020202020204" pitchFamily="34" charset="0"/>
              </a:rPr>
              <a:t>There are 55,000 abandoned </a:t>
            </a:r>
            <a:r>
              <a:rPr lang="en-US" altLang="en-US" sz="2400" dirty="0" err="1">
                <a:solidFill>
                  <a:srgbClr val="FF0000"/>
                </a:solidFill>
                <a:latin typeface="Arial" panose="020B0604020202020204" pitchFamily="34" charset="0"/>
              </a:rPr>
              <a:t>hardrock</a:t>
            </a:r>
            <a:r>
              <a:rPr lang="en-US" altLang="en-US" sz="2400" dirty="0">
                <a:solidFill>
                  <a:srgbClr val="FF0000"/>
                </a:solidFill>
                <a:latin typeface="Arial" panose="020B0604020202020204" pitchFamily="34" charset="0"/>
              </a:rPr>
              <a:t> mines in the West on public lands alone that will cost ~50 billion dollars to clean up</a:t>
            </a:r>
          </a:p>
          <a:p>
            <a:pPr marL="293688" indent="-293688">
              <a:lnSpc>
                <a:spcPct val="80000"/>
              </a:lnSpc>
              <a:buNone/>
            </a:pPr>
            <a:endParaRPr lang="en-US" sz="2400" dirty="0"/>
          </a:p>
          <a:p>
            <a:pPr marL="293688" indent="-293688">
              <a:lnSpc>
                <a:spcPct val="80000"/>
              </a:lnSpc>
              <a:buNone/>
            </a:pPr>
            <a:endParaRPr lang="en-US" sz="2400" dirty="0"/>
          </a:p>
          <a:p>
            <a:pPr marL="293688" indent="-293688">
              <a:lnSpc>
                <a:spcPct val="80000"/>
              </a:lnSpc>
              <a:buNone/>
            </a:pPr>
            <a:r>
              <a:rPr lang="en-US" sz="2400" dirty="0"/>
              <a:t> </a:t>
            </a:r>
          </a:p>
          <a:p>
            <a:pPr lvl="1">
              <a:lnSpc>
                <a:spcPct val="80000"/>
              </a:lnSpc>
              <a:buNone/>
            </a:pPr>
            <a:endParaRPr lang="en-US" dirty="0"/>
          </a:p>
          <a:p>
            <a:pPr lvl="1">
              <a:lnSpc>
                <a:spcPct val="80000"/>
              </a:lnSpc>
              <a:buNone/>
            </a:pPr>
            <a:endParaRPr lang="en-US" dirty="0"/>
          </a:p>
          <a:p>
            <a:pPr lvl="1">
              <a:lnSpc>
                <a:spcPct val="80000"/>
              </a:lnSpc>
              <a:buNone/>
            </a:pPr>
            <a:endParaRPr lang="en-US" dirty="0"/>
          </a:p>
        </p:txBody>
      </p:sp>
      <p:sp>
        <p:nvSpPr>
          <p:cNvPr id="5" name="Title 1"/>
          <p:cNvSpPr txBox="1">
            <a:spLocks/>
          </p:cNvSpPr>
          <p:nvPr/>
        </p:nvSpPr>
        <p:spPr>
          <a:xfrm>
            <a:off x="1981200" y="0"/>
            <a:ext cx="8229600" cy="766304"/>
          </a:xfrm>
          <a:prstGeom prst="rect">
            <a:avLst/>
          </a:prstGeom>
        </p:spPr>
        <p:txBody>
          <a:bodyPr vert="horz" lIns="91440" tIns="45720" rIns="91440" bIns="45720" rtlCol="0" anchor="ctr">
            <a:normAutofit/>
          </a:bodyPr>
          <a:lstStyle/>
          <a:p>
            <a:pPr lvl="0" algn="ctr">
              <a:spcBef>
                <a:spcPct val="0"/>
              </a:spcBef>
              <a:defRPr/>
            </a:pPr>
            <a:r>
              <a:rPr lang="en-US" sz="4400" dirty="0"/>
              <a:t>Mine Closure</a:t>
            </a:r>
            <a:endParaRPr lang="en-US" sz="4400" dirty="0">
              <a:latin typeface="+mj-lt"/>
              <a:ea typeface="+mj-ea"/>
              <a:cs typeface="+mj-cs"/>
            </a:endParaRPr>
          </a:p>
        </p:txBody>
      </p:sp>
      <p:sp>
        <p:nvSpPr>
          <p:cNvPr id="7" name="Content Placeholder 2"/>
          <p:cNvSpPr txBox="1">
            <a:spLocks/>
          </p:cNvSpPr>
          <p:nvPr/>
        </p:nvSpPr>
        <p:spPr>
          <a:xfrm>
            <a:off x="1524001" y="2895858"/>
            <a:ext cx="4262783" cy="3954482"/>
          </a:xfrm>
          <a:prstGeom prst="rect">
            <a:avLst/>
          </a:prstGeom>
        </p:spPr>
        <p:txBody>
          <a:bodyPr vert="horz" lIns="91440" tIns="45720" rIns="91440" bIns="45720" rtlCol="0">
            <a:noAutofit/>
          </a:bodyPr>
          <a:lstStyle/>
          <a:p>
            <a:pPr marL="293688" indent="-293688">
              <a:lnSpc>
                <a:spcPct val="80000"/>
              </a:lnSpc>
              <a:spcBef>
                <a:spcPct val="20000"/>
              </a:spcBef>
              <a:defRPr/>
            </a:pPr>
            <a:endParaRPr lang="en-US" sz="2400" dirty="0"/>
          </a:p>
        </p:txBody>
      </p:sp>
      <p:sp>
        <p:nvSpPr>
          <p:cNvPr id="8" name="Rectangle 7"/>
          <p:cNvSpPr/>
          <p:nvPr/>
        </p:nvSpPr>
        <p:spPr>
          <a:xfrm>
            <a:off x="188291" y="4257545"/>
            <a:ext cx="2174461" cy="1938992"/>
          </a:xfrm>
          <a:prstGeom prst="rect">
            <a:avLst/>
          </a:prstGeom>
        </p:spPr>
        <p:txBody>
          <a:bodyPr wrap="square">
            <a:spAutoFit/>
          </a:bodyPr>
          <a:lstStyle/>
          <a:p>
            <a:r>
              <a:rPr lang="en-US" sz="2000" dirty="0"/>
              <a:t>Acidic mine tailings on the floodplain of </a:t>
            </a:r>
            <a:r>
              <a:rPr lang="en-US" sz="2000" dirty="0" err="1"/>
              <a:t>Silverbow</a:t>
            </a:r>
            <a:r>
              <a:rPr lang="en-US" sz="2000" dirty="0"/>
              <a:t> Creek in MT before remediation ~1998. </a:t>
            </a:r>
            <a:endParaRPr lang="en-US" sz="1400" dirty="0"/>
          </a:p>
        </p:txBody>
      </p:sp>
      <p:pic>
        <p:nvPicPr>
          <p:cNvPr id="2" name="Picture 1" descr="Acid Mine Tailings Jennings AGI.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47405" y="3567183"/>
            <a:ext cx="4912240" cy="3290817"/>
          </a:xfrm>
          <a:prstGeom prst="rect">
            <a:avLst/>
          </a:prstGeom>
        </p:spPr>
      </p:pic>
      <p:pic>
        <p:nvPicPr>
          <p:cNvPr id="1026" name="Picture 2" descr="Image result for usgs abandoned mines by state">
            <a:extLst>
              <a:ext uri="{FF2B5EF4-FFF2-40B4-BE49-F238E27FC236}">
                <a16:creationId xmlns:a16="http://schemas.microsoft.com/office/drawing/2014/main" id="{AFDC8AD5-F80B-43D3-882A-45278C690E1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13378" y="3526636"/>
            <a:ext cx="2297422" cy="33719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12992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3"/>
          <p:cNvSpPr>
            <a:spLocks noGrp="1"/>
          </p:cNvSpPr>
          <p:nvPr>
            <p:ph type="dt" sz="half" idx="10"/>
          </p:nvPr>
        </p:nvSpPr>
        <p:spPr/>
        <p:txBody>
          <a:bodyPr/>
          <a:lstStyle/>
          <a:p>
            <a:pPr>
              <a:defRPr/>
            </a:pPr>
            <a:endParaRPr lang="en-US" altLang="en-US"/>
          </a:p>
        </p:txBody>
      </p:sp>
      <p:sp>
        <p:nvSpPr>
          <p:cNvPr id="4" name="Footer Placeholder 4"/>
          <p:cNvSpPr>
            <a:spLocks noGrp="1"/>
          </p:cNvSpPr>
          <p:nvPr>
            <p:ph type="ftr" sz="quarter" idx="11"/>
          </p:nvPr>
        </p:nvSpPr>
        <p:spPr/>
        <p:txBody>
          <a:bodyPr/>
          <a:lstStyle/>
          <a:p>
            <a:pPr>
              <a:defRPr/>
            </a:pPr>
            <a:endParaRPr lang="en-US" altLang="en-US"/>
          </a:p>
        </p:txBody>
      </p:sp>
      <p:sp>
        <p:nvSpPr>
          <p:cNvPr id="5" name="Content Placeholder 4">
            <a:extLst>
              <a:ext uri="{FF2B5EF4-FFF2-40B4-BE49-F238E27FC236}">
                <a16:creationId xmlns:a16="http://schemas.microsoft.com/office/drawing/2014/main" id="{D6518DC1-D888-44AC-B4FF-1E6E60D7DE00}"/>
              </a:ext>
            </a:extLst>
          </p:cNvPr>
          <p:cNvSpPr>
            <a:spLocks noGrp="1"/>
          </p:cNvSpPr>
          <p:nvPr>
            <p:ph idx="1"/>
          </p:nvPr>
        </p:nvSpPr>
        <p:spPr/>
        <p:txBody>
          <a:bodyPr/>
          <a:lstStyle/>
          <a:p>
            <a:endParaRPr lang="en-US"/>
          </a:p>
        </p:txBody>
      </p:sp>
      <p:pic>
        <p:nvPicPr>
          <p:cNvPr id="6" name="Picture 5">
            <a:extLst>
              <a:ext uri="{FF2B5EF4-FFF2-40B4-BE49-F238E27FC236}">
                <a16:creationId xmlns:a16="http://schemas.microsoft.com/office/drawing/2014/main" id="{4EBDEA2E-FEDF-4029-AB82-FD2AF9B14458}"/>
              </a:ext>
            </a:extLst>
          </p:cNvPr>
          <p:cNvPicPr>
            <a:picLocks noChangeAspect="1"/>
          </p:cNvPicPr>
          <p:nvPr/>
        </p:nvPicPr>
        <p:blipFill>
          <a:blip r:embed="rId2"/>
          <a:stretch>
            <a:fillRect/>
          </a:stretch>
        </p:blipFill>
        <p:spPr>
          <a:xfrm>
            <a:off x="562297" y="324283"/>
            <a:ext cx="10791503" cy="6209433"/>
          </a:xfrm>
          <a:prstGeom prst="rect">
            <a:avLst/>
          </a:prstGeom>
        </p:spPr>
      </p:pic>
    </p:spTree>
    <p:extLst>
      <p:ext uri="{BB962C8B-B14F-4D97-AF65-F5344CB8AC3E}">
        <p14:creationId xmlns:p14="http://schemas.microsoft.com/office/powerpoint/2010/main" val="8541017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73581" y="892200"/>
            <a:ext cx="6434723" cy="1374519"/>
          </a:xfrm>
        </p:spPr>
        <p:txBody>
          <a:bodyPr>
            <a:noAutofit/>
          </a:bodyPr>
          <a:lstStyle/>
          <a:p>
            <a:pPr marL="293688" indent="-293688">
              <a:lnSpc>
                <a:spcPct val="80000"/>
              </a:lnSpc>
              <a:buNone/>
            </a:pPr>
            <a:r>
              <a:rPr lang="en-US" sz="3200" b="1" i="1" dirty="0">
                <a:solidFill>
                  <a:srgbClr val="FFFF00"/>
                </a:solidFill>
              </a:rPr>
              <a:t>Remediation</a:t>
            </a:r>
            <a:r>
              <a:rPr lang="en-US" sz="3200" dirty="0"/>
              <a:t> is the process of fixing, removing, or counteracting an environmental problem. </a:t>
            </a:r>
          </a:p>
          <a:p>
            <a:pPr lvl="1">
              <a:lnSpc>
                <a:spcPct val="80000"/>
              </a:lnSpc>
              <a:buNone/>
            </a:pPr>
            <a:endParaRPr lang="en-US" sz="3200" dirty="0"/>
          </a:p>
          <a:p>
            <a:pPr lvl="1">
              <a:lnSpc>
                <a:spcPct val="80000"/>
              </a:lnSpc>
              <a:buNone/>
            </a:pPr>
            <a:endParaRPr lang="en-US" sz="3200" dirty="0"/>
          </a:p>
        </p:txBody>
      </p:sp>
      <p:sp>
        <p:nvSpPr>
          <p:cNvPr id="4" name="Title 1"/>
          <p:cNvSpPr txBox="1">
            <a:spLocks/>
          </p:cNvSpPr>
          <p:nvPr/>
        </p:nvSpPr>
        <p:spPr>
          <a:xfrm>
            <a:off x="1981200" y="0"/>
            <a:ext cx="8229600" cy="766304"/>
          </a:xfrm>
          <a:prstGeom prst="rect">
            <a:avLst/>
          </a:prstGeom>
        </p:spPr>
        <p:txBody>
          <a:bodyPr vert="horz" lIns="91440" tIns="45720" rIns="91440" bIns="45720" rtlCol="0" anchor="ctr">
            <a:normAutofit/>
          </a:bodyPr>
          <a:lstStyle/>
          <a:p>
            <a:pPr lvl="0" algn="ctr">
              <a:spcBef>
                <a:spcPct val="0"/>
              </a:spcBef>
              <a:defRPr/>
            </a:pPr>
            <a:r>
              <a:rPr lang="en-US" sz="4400" dirty="0"/>
              <a:t>Remediation</a:t>
            </a:r>
            <a:endParaRPr lang="en-US" sz="4400" dirty="0">
              <a:latin typeface="+mj-lt"/>
              <a:ea typeface="+mj-ea"/>
              <a:cs typeface="+mj-cs"/>
            </a:endParaRPr>
          </a:p>
        </p:txBody>
      </p:sp>
      <p:sp>
        <p:nvSpPr>
          <p:cNvPr id="13" name="Content Placeholder 2"/>
          <p:cNvSpPr txBox="1">
            <a:spLocks/>
          </p:cNvSpPr>
          <p:nvPr/>
        </p:nvSpPr>
        <p:spPr>
          <a:xfrm>
            <a:off x="7117543" y="908877"/>
            <a:ext cx="4953877" cy="1222119"/>
          </a:xfrm>
          <a:prstGeom prst="rect">
            <a:avLst/>
          </a:prstGeom>
        </p:spPr>
        <p:txBody>
          <a:bodyPr vert="horz" lIns="91440" tIns="45720" rIns="91440" bIns="45720" rtlCol="0">
            <a:noAutofit/>
          </a:bodyPr>
          <a:lstStyle/>
          <a:p>
            <a:pPr marL="342900" indent="-342900">
              <a:lnSpc>
                <a:spcPct val="80000"/>
              </a:lnSpc>
              <a:spcBef>
                <a:spcPct val="20000"/>
              </a:spcBef>
              <a:defRPr/>
            </a:pPr>
            <a:r>
              <a:rPr lang="en-US" sz="2400" i="1" dirty="0">
                <a:solidFill>
                  <a:schemeClr val="tx1">
                    <a:lumMod val="85000"/>
                  </a:schemeClr>
                </a:solidFill>
              </a:rPr>
              <a:t>Like reclamation, treatment of contaminated water does not need to wait until the mine closes - should be done as mining happens. </a:t>
            </a:r>
          </a:p>
          <a:p>
            <a:pPr marL="742950" lvl="1" indent="-285750">
              <a:lnSpc>
                <a:spcPct val="80000"/>
              </a:lnSpc>
              <a:spcBef>
                <a:spcPct val="20000"/>
              </a:spcBef>
              <a:defRPr/>
            </a:pPr>
            <a:endParaRPr lang="en-US" sz="2400" i="1" dirty="0">
              <a:solidFill>
                <a:schemeClr val="tx1">
                  <a:lumMod val="85000"/>
                </a:schemeClr>
              </a:solidFill>
            </a:endParaRPr>
          </a:p>
        </p:txBody>
      </p:sp>
      <p:sp>
        <p:nvSpPr>
          <p:cNvPr id="14" name="Rectangle 13"/>
          <p:cNvSpPr/>
          <p:nvPr/>
        </p:nvSpPr>
        <p:spPr>
          <a:xfrm>
            <a:off x="259936" y="2738660"/>
            <a:ext cx="3990956" cy="1577035"/>
          </a:xfrm>
          <a:prstGeom prst="rect">
            <a:avLst/>
          </a:prstGeom>
        </p:spPr>
        <p:txBody>
          <a:bodyPr wrap="square">
            <a:spAutoFit/>
          </a:bodyPr>
          <a:lstStyle/>
          <a:p>
            <a:pPr>
              <a:lnSpc>
                <a:spcPct val="80000"/>
              </a:lnSpc>
            </a:pPr>
            <a:r>
              <a:rPr lang="en-US" sz="2400" dirty="0"/>
              <a:t>One method of treating acidic mine water is to add alkaline material</a:t>
            </a:r>
          </a:p>
          <a:p>
            <a:pPr marL="342900" indent="-342900">
              <a:lnSpc>
                <a:spcPct val="80000"/>
              </a:lnSpc>
              <a:buFont typeface="Arial" panose="020B0604020202020204" pitchFamily="34" charset="0"/>
              <a:buChar char="•"/>
            </a:pPr>
            <a:r>
              <a:rPr lang="en-US" sz="2400" dirty="0"/>
              <a:t>raises the pH</a:t>
            </a:r>
          </a:p>
          <a:p>
            <a:pPr marL="342900" indent="-342900">
              <a:lnSpc>
                <a:spcPct val="80000"/>
              </a:lnSpc>
              <a:buFont typeface="Arial" panose="020B0604020202020204" pitchFamily="34" charset="0"/>
              <a:buChar char="•"/>
            </a:pPr>
            <a:r>
              <a:rPr lang="en-US" sz="2400" dirty="0"/>
              <a:t>causes metals to precipitate</a:t>
            </a:r>
          </a:p>
        </p:txBody>
      </p:sp>
      <p:sp>
        <p:nvSpPr>
          <p:cNvPr id="15" name="Rectangle 14"/>
          <p:cNvSpPr/>
          <p:nvPr/>
        </p:nvSpPr>
        <p:spPr>
          <a:xfrm>
            <a:off x="7704540" y="5932152"/>
            <a:ext cx="4130822" cy="837152"/>
          </a:xfrm>
          <a:prstGeom prst="rect">
            <a:avLst/>
          </a:prstGeom>
        </p:spPr>
        <p:txBody>
          <a:bodyPr wrap="square">
            <a:spAutoFit/>
          </a:bodyPr>
          <a:lstStyle/>
          <a:p>
            <a:pPr>
              <a:lnSpc>
                <a:spcPct val="80000"/>
              </a:lnSpc>
            </a:pPr>
            <a:r>
              <a:rPr lang="en-US" sz="2000" dirty="0"/>
              <a:t>Continued treatment in a wetland, where the plants help remediate the water.  Anaconda Mine, ca. 1997.</a:t>
            </a:r>
          </a:p>
        </p:txBody>
      </p:sp>
      <p:pic>
        <p:nvPicPr>
          <p:cNvPr id="5" name="Picture 4" descr="Limestone Channel Jennings AGI.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50892" y="2442440"/>
            <a:ext cx="2268165" cy="3380787"/>
          </a:xfrm>
          <a:prstGeom prst="rect">
            <a:avLst/>
          </a:prstGeom>
        </p:spPr>
      </p:pic>
      <p:pic>
        <p:nvPicPr>
          <p:cNvPr id="10" name="Picture 9" descr="Wetland treatment Jennings AGI.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56901" y="2701478"/>
            <a:ext cx="4675163" cy="3159387"/>
          </a:xfrm>
          <a:prstGeom prst="rect">
            <a:avLst/>
          </a:prstGeom>
        </p:spPr>
      </p:pic>
      <p:sp>
        <p:nvSpPr>
          <p:cNvPr id="6" name="Rectangle 5">
            <a:extLst>
              <a:ext uri="{FF2B5EF4-FFF2-40B4-BE49-F238E27FC236}">
                <a16:creationId xmlns:a16="http://schemas.microsoft.com/office/drawing/2014/main" id="{23A7F57B-1934-460D-91F0-216B927CBF6F}"/>
              </a:ext>
            </a:extLst>
          </p:cNvPr>
          <p:cNvSpPr/>
          <p:nvPr/>
        </p:nvSpPr>
        <p:spPr>
          <a:xfrm>
            <a:off x="2446714" y="5965800"/>
            <a:ext cx="4953876" cy="837152"/>
          </a:xfrm>
          <a:prstGeom prst="rect">
            <a:avLst/>
          </a:prstGeom>
        </p:spPr>
        <p:txBody>
          <a:bodyPr wrap="square">
            <a:spAutoFit/>
          </a:bodyPr>
          <a:lstStyle/>
          <a:p>
            <a:pPr>
              <a:lnSpc>
                <a:spcPct val="80000"/>
              </a:lnSpc>
            </a:pPr>
            <a:r>
              <a:rPr lang="en-US" sz="2000" dirty="0"/>
              <a:t>Acidic mine water flows along a channel containing limestone, to increase the pH (lower the acidity). Anaconda Mine, ca. 1997.</a:t>
            </a:r>
          </a:p>
        </p:txBody>
      </p:sp>
    </p:spTree>
    <p:extLst>
      <p:ext uri="{BB962C8B-B14F-4D97-AF65-F5344CB8AC3E}">
        <p14:creationId xmlns:p14="http://schemas.microsoft.com/office/powerpoint/2010/main" val="181504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4290" name="Rectangle 2"/>
          <p:cNvSpPr>
            <a:spLocks noGrp="1" noChangeArrowheads="1"/>
          </p:cNvSpPr>
          <p:nvPr>
            <p:ph type="title"/>
          </p:nvPr>
        </p:nvSpPr>
        <p:spPr/>
        <p:txBody>
          <a:bodyPr/>
          <a:lstStyle/>
          <a:p>
            <a:pPr>
              <a:defRPr/>
            </a:pPr>
            <a:r>
              <a:rPr lang="en-US"/>
              <a:t>Land Subsidence</a:t>
            </a:r>
          </a:p>
        </p:txBody>
      </p:sp>
      <p:sp>
        <p:nvSpPr>
          <p:cNvPr id="17413" name="Rectangle 3"/>
          <p:cNvSpPr>
            <a:spLocks noGrp="1" noChangeArrowheads="1"/>
          </p:cNvSpPr>
          <p:nvPr>
            <p:ph idx="1"/>
          </p:nvPr>
        </p:nvSpPr>
        <p:spPr bwMode="auto">
          <a:xfrm>
            <a:off x="552450" y="1862138"/>
            <a:ext cx="6248400" cy="57165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rmAutofit/>
          </a:bodyPr>
          <a:lstStyle/>
          <a:p>
            <a:r>
              <a:rPr lang="en-US" altLang="en-US" dirty="0"/>
              <a:t>Mine subsidence is the settling of the ground surface following the extraction of an underground ore body.  </a:t>
            </a:r>
          </a:p>
          <a:p>
            <a:pPr lvl="1"/>
            <a:r>
              <a:rPr lang="en-US" altLang="en-US" dirty="0"/>
              <a:t>damage buildings, infrastructure, and utilities (pipelines, etc.)</a:t>
            </a:r>
          </a:p>
        </p:txBody>
      </p:sp>
      <p:sp>
        <p:nvSpPr>
          <p:cNvPr id="4" name="Date Placeholder 3"/>
          <p:cNvSpPr>
            <a:spLocks noGrp="1"/>
          </p:cNvSpPr>
          <p:nvPr>
            <p:ph type="dt" sz="half" idx="10"/>
          </p:nvPr>
        </p:nvSpPr>
        <p:spPr/>
        <p:txBody>
          <a:bodyPr/>
          <a:lstStyle/>
          <a:p>
            <a:pPr>
              <a:defRPr/>
            </a:pPr>
            <a:endParaRPr lang="en-US" altLang="en-US"/>
          </a:p>
        </p:txBody>
      </p:sp>
      <p:sp>
        <p:nvSpPr>
          <p:cNvPr id="5" name="Footer Placeholder 4"/>
          <p:cNvSpPr>
            <a:spLocks noGrp="1"/>
          </p:cNvSpPr>
          <p:nvPr>
            <p:ph type="ftr" sz="quarter" idx="11"/>
          </p:nvPr>
        </p:nvSpPr>
        <p:spPr/>
        <p:txBody>
          <a:bodyPr/>
          <a:lstStyle/>
          <a:p>
            <a:pPr>
              <a:defRPr/>
            </a:pPr>
            <a:endParaRPr lang="en-US" altLang="en-US"/>
          </a:p>
        </p:txBody>
      </p:sp>
      <p:pic>
        <p:nvPicPr>
          <p:cNvPr id="6" name="Picture 2" descr="Image result for mine land subsidenc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30383" y="-72231"/>
            <a:ext cx="5467350" cy="409575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47950249-3467-4307-991F-C95FF6603439}"/>
              </a:ext>
            </a:extLst>
          </p:cNvPr>
          <p:cNvSpPr/>
          <p:nvPr/>
        </p:nvSpPr>
        <p:spPr>
          <a:xfrm>
            <a:off x="4206515" y="5589491"/>
            <a:ext cx="3176165" cy="1200329"/>
          </a:xfrm>
          <a:prstGeom prst="rect">
            <a:avLst/>
          </a:prstGeom>
        </p:spPr>
        <p:txBody>
          <a:bodyPr wrap="square">
            <a:spAutoFit/>
          </a:bodyPr>
          <a:lstStyle/>
          <a:p>
            <a:r>
              <a:rPr lang="en-US" sz="2400" dirty="0"/>
              <a:t>Subsidence above underground mine in Australia. </a:t>
            </a:r>
            <a:endParaRPr lang="en-US" sz="1600" dirty="0"/>
          </a:p>
        </p:txBody>
      </p:sp>
      <p:pic>
        <p:nvPicPr>
          <p:cNvPr id="8" name="Picture 7" descr="Elura subsidence.png">
            <a:extLst>
              <a:ext uri="{FF2B5EF4-FFF2-40B4-BE49-F238E27FC236}">
                <a16:creationId xmlns:a16="http://schemas.microsoft.com/office/drawing/2014/main" id="{D34839E7-14AF-4916-92CF-711E8F044F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78461" y="3933314"/>
            <a:ext cx="4790244" cy="3003612"/>
          </a:xfrm>
          <a:prstGeom prst="rect">
            <a:avLst/>
          </a:prstGeom>
        </p:spPr>
      </p:pic>
    </p:spTree>
    <p:extLst>
      <p:ext uri="{BB962C8B-B14F-4D97-AF65-F5344CB8AC3E}">
        <p14:creationId xmlns:p14="http://schemas.microsoft.com/office/powerpoint/2010/main" val="261539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090F07-E0F3-49B2-BC5A-268F344826C4}"/>
              </a:ext>
            </a:extLst>
          </p:cNvPr>
          <p:cNvSpPr>
            <a:spLocks noGrp="1"/>
          </p:cNvSpPr>
          <p:nvPr>
            <p:ph type="title"/>
          </p:nvPr>
        </p:nvSpPr>
        <p:spPr/>
        <p:txBody>
          <a:bodyPr/>
          <a:lstStyle/>
          <a:p>
            <a:r>
              <a:rPr lang="en-US" dirty="0"/>
              <a:t>Mines today</a:t>
            </a:r>
          </a:p>
        </p:txBody>
      </p:sp>
      <p:sp>
        <p:nvSpPr>
          <p:cNvPr id="3" name="Content Placeholder 2">
            <a:extLst>
              <a:ext uri="{FF2B5EF4-FFF2-40B4-BE49-F238E27FC236}">
                <a16:creationId xmlns:a16="http://schemas.microsoft.com/office/drawing/2014/main" id="{DEC9F1F6-2D8E-43BF-8074-2318EF4C8123}"/>
              </a:ext>
            </a:extLst>
          </p:cNvPr>
          <p:cNvSpPr>
            <a:spLocks noGrp="1"/>
          </p:cNvSpPr>
          <p:nvPr>
            <p:ph idx="1"/>
          </p:nvPr>
        </p:nvSpPr>
        <p:spPr>
          <a:xfrm>
            <a:off x="838199" y="1825625"/>
            <a:ext cx="10691191" cy="4351338"/>
          </a:xfrm>
        </p:spPr>
        <p:txBody>
          <a:bodyPr/>
          <a:lstStyle/>
          <a:p>
            <a:r>
              <a:rPr lang="en-US" dirty="0"/>
              <a:t>Mines today in the U.S. must meet different standards than in the past</a:t>
            </a:r>
          </a:p>
          <a:p>
            <a:pPr lvl="1"/>
            <a:r>
              <a:rPr lang="en-US" dirty="0"/>
              <a:t>Must plan for environmental and human health protection both while they are in operation and after mine closes. </a:t>
            </a:r>
          </a:p>
          <a:p>
            <a:pPr lvl="1"/>
            <a:r>
              <a:rPr lang="en-US" dirty="0">
                <a:solidFill>
                  <a:srgbClr val="92D050"/>
                </a:solidFill>
              </a:rPr>
              <a:t>This planning includes stabilizing slopes to decrease erosion and treating the soil and water so that contamination is either contained or removed.</a:t>
            </a:r>
          </a:p>
          <a:p>
            <a:endParaRPr lang="en-US" altLang="en-US" sz="2400" dirty="0">
              <a:latin typeface="Arial" panose="020B0604020202020204" pitchFamily="34" charset="0"/>
            </a:endParaRPr>
          </a:p>
          <a:p>
            <a:r>
              <a:rPr lang="en-US" altLang="en-US" sz="2400" dirty="0">
                <a:solidFill>
                  <a:srgbClr val="FF0000"/>
                </a:solidFill>
                <a:latin typeface="Arial" panose="020B0604020202020204" pitchFamily="34" charset="0"/>
              </a:rPr>
              <a:t>Many companies have taken all the minerals and then declared bankruptcy </a:t>
            </a:r>
          </a:p>
          <a:p>
            <a:pPr lvl="1"/>
            <a:r>
              <a:rPr lang="en-US" altLang="en-US" sz="2000" dirty="0">
                <a:solidFill>
                  <a:srgbClr val="FFC000"/>
                </a:solidFill>
                <a:latin typeface="Arial" panose="020B0604020202020204" pitchFamily="34" charset="0"/>
              </a:rPr>
              <a:t>In 1992</a:t>
            </a:r>
            <a:r>
              <a:rPr lang="en-US" altLang="en-US" sz="2000" dirty="0">
                <a:latin typeface="Arial" panose="020B0604020202020204" pitchFamily="34" charset="0"/>
              </a:rPr>
              <a:t>, the law was amended to require mining companies to post 100% of the cleanup costs upfront in case they go bankrupt</a:t>
            </a:r>
            <a:r>
              <a:rPr lang="en-US" altLang="en-US" sz="2000" dirty="0"/>
              <a:t> </a:t>
            </a:r>
          </a:p>
          <a:p>
            <a:endParaRPr lang="en-US" dirty="0"/>
          </a:p>
        </p:txBody>
      </p:sp>
    </p:spTree>
    <p:extLst>
      <p:ext uri="{BB962C8B-B14F-4D97-AF65-F5344CB8AC3E}">
        <p14:creationId xmlns:p14="http://schemas.microsoft.com/office/powerpoint/2010/main" val="13536700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844942" y="1252482"/>
            <a:ext cx="8502115" cy="4983700"/>
          </a:xfrm>
        </p:spPr>
        <p:txBody>
          <a:bodyPr>
            <a:noAutofit/>
          </a:bodyPr>
          <a:lstStyle/>
          <a:p>
            <a:pPr>
              <a:lnSpc>
                <a:spcPct val="80000"/>
              </a:lnSpc>
              <a:buNone/>
            </a:pPr>
            <a:endParaRPr lang="en-US" sz="2400" dirty="0"/>
          </a:p>
          <a:p>
            <a:pPr>
              <a:lnSpc>
                <a:spcPct val="80000"/>
              </a:lnSpc>
              <a:buNone/>
            </a:pPr>
            <a:r>
              <a:rPr lang="en-US" sz="2400" dirty="0"/>
              <a:t> </a:t>
            </a:r>
          </a:p>
          <a:p>
            <a:pPr lvl="1">
              <a:lnSpc>
                <a:spcPct val="80000"/>
              </a:lnSpc>
              <a:buNone/>
            </a:pPr>
            <a:endParaRPr lang="en-US" dirty="0"/>
          </a:p>
          <a:p>
            <a:pPr lvl="1">
              <a:lnSpc>
                <a:spcPct val="80000"/>
              </a:lnSpc>
              <a:buNone/>
            </a:pPr>
            <a:endParaRPr lang="en-US" dirty="0"/>
          </a:p>
        </p:txBody>
      </p:sp>
      <p:sp>
        <p:nvSpPr>
          <p:cNvPr id="4" name="Title 1">
            <a:extLst>
              <a:ext uri="{FF2B5EF4-FFF2-40B4-BE49-F238E27FC236}">
                <a16:creationId xmlns:a16="http://schemas.microsoft.com/office/drawing/2014/main" id="{8F602BD9-D31C-40BC-812D-8B6515FA5DE3}"/>
              </a:ext>
            </a:extLst>
          </p:cNvPr>
          <p:cNvSpPr txBox="1">
            <a:spLocks/>
          </p:cNvSpPr>
          <p:nvPr/>
        </p:nvSpPr>
        <p:spPr>
          <a:xfrm>
            <a:off x="1981200" y="0"/>
            <a:ext cx="8229600" cy="766304"/>
          </a:xfrm>
          <a:prstGeom prst="rect">
            <a:avLst/>
          </a:prstGeom>
        </p:spPr>
        <p:txBody>
          <a:bodyPr vert="horz" lIns="91440" tIns="45720" rIns="91440" bIns="45720" rtlCol="0" anchor="ctr">
            <a:normAutofit/>
          </a:bodyPr>
          <a:lstStyle/>
          <a:p>
            <a:pPr lvl="0" algn="ctr">
              <a:spcBef>
                <a:spcPct val="0"/>
              </a:spcBef>
              <a:defRPr/>
            </a:pPr>
            <a:r>
              <a:rPr lang="en-US" sz="4400" dirty="0"/>
              <a:t>Mineral Extraction Concerns</a:t>
            </a:r>
            <a:endParaRPr lang="en-US" sz="4400" dirty="0">
              <a:latin typeface="+mj-lt"/>
              <a:ea typeface="+mj-ea"/>
              <a:cs typeface="+mj-cs"/>
            </a:endParaRPr>
          </a:p>
        </p:txBody>
      </p:sp>
    </p:spTree>
    <p:extLst>
      <p:ext uri="{BB962C8B-B14F-4D97-AF65-F5344CB8AC3E}">
        <p14:creationId xmlns:p14="http://schemas.microsoft.com/office/powerpoint/2010/main" val="32585248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p:cNvSpPr txBox="1">
            <a:spLocks/>
          </p:cNvSpPr>
          <p:nvPr/>
        </p:nvSpPr>
        <p:spPr>
          <a:xfrm>
            <a:off x="3144079" y="899280"/>
            <a:ext cx="6029738" cy="5163590"/>
          </a:xfrm>
          <a:prstGeom prst="rect">
            <a:avLst/>
          </a:prstGeom>
        </p:spPr>
        <p:txBody>
          <a:bodyPr vert="horz" lIns="91440" tIns="45720" rIns="91440" bIns="45720" rtlCol="0">
            <a:noAutofit/>
          </a:bodyPr>
          <a:lstStyle/>
          <a:p>
            <a:pPr marL="285750" indent="-285750">
              <a:lnSpc>
                <a:spcPct val="90000"/>
              </a:lnSpc>
              <a:spcBef>
                <a:spcPct val="20000"/>
              </a:spcBef>
              <a:buFont typeface="Lucida Grande"/>
              <a:buChar char="-"/>
              <a:defRPr/>
            </a:pPr>
            <a:r>
              <a:rPr lang="en-US" sz="2400" dirty="0"/>
              <a:t>The use of water, especially in arid regions.</a:t>
            </a:r>
          </a:p>
          <a:p>
            <a:pPr marL="285750" indent="-285750">
              <a:lnSpc>
                <a:spcPct val="90000"/>
              </a:lnSpc>
              <a:spcBef>
                <a:spcPct val="20000"/>
              </a:spcBef>
              <a:buFont typeface="Lucida Grande"/>
              <a:buChar char="-"/>
              <a:defRPr/>
            </a:pPr>
            <a:r>
              <a:rPr lang="en-US" sz="2400" dirty="0"/>
              <a:t>Contamination of water through AMD, accidental spills, or other.</a:t>
            </a:r>
          </a:p>
          <a:p>
            <a:pPr marL="285750" indent="-285750">
              <a:lnSpc>
                <a:spcPct val="90000"/>
              </a:lnSpc>
              <a:spcBef>
                <a:spcPct val="20000"/>
              </a:spcBef>
              <a:buFont typeface="Lucida Grande"/>
              <a:buChar char="-"/>
              <a:defRPr/>
            </a:pPr>
            <a:r>
              <a:rPr lang="en-US" sz="2400" dirty="0"/>
              <a:t>Mines that are not meeting federal or state regulations.</a:t>
            </a:r>
          </a:p>
          <a:p>
            <a:pPr marL="285750" indent="-285750">
              <a:lnSpc>
                <a:spcPct val="90000"/>
              </a:lnSpc>
              <a:spcBef>
                <a:spcPct val="20000"/>
              </a:spcBef>
              <a:buFont typeface="Lucida Grande"/>
              <a:buChar char="-"/>
              <a:defRPr/>
            </a:pPr>
            <a:r>
              <a:rPr lang="en-US" sz="2400" dirty="0"/>
              <a:t>The impact on forests, including habitat destruction or alteration.</a:t>
            </a:r>
          </a:p>
          <a:p>
            <a:pPr marL="285750" indent="-285750">
              <a:lnSpc>
                <a:spcPct val="90000"/>
              </a:lnSpc>
              <a:spcBef>
                <a:spcPct val="20000"/>
              </a:spcBef>
              <a:buFont typeface="Lucida Grande"/>
              <a:buChar char="-"/>
              <a:defRPr/>
            </a:pPr>
            <a:r>
              <a:rPr lang="en-US" sz="2400" dirty="0"/>
              <a:t>The use of public lands, such as in National Forests, for mineral extraction.</a:t>
            </a:r>
          </a:p>
          <a:p>
            <a:pPr marL="285750" indent="-285750">
              <a:lnSpc>
                <a:spcPct val="90000"/>
              </a:lnSpc>
              <a:spcBef>
                <a:spcPct val="20000"/>
              </a:spcBef>
              <a:buFont typeface="Lucida Grande"/>
              <a:buChar char="-"/>
              <a:defRPr/>
            </a:pPr>
            <a:r>
              <a:rPr lang="en-US" sz="2400" dirty="0"/>
              <a:t>Worker health and safety, although this has been much improved since the 1980s (and earlier) labor laws.</a:t>
            </a:r>
          </a:p>
          <a:p>
            <a:pPr marL="285750" indent="-285750">
              <a:lnSpc>
                <a:spcPct val="90000"/>
              </a:lnSpc>
              <a:spcBef>
                <a:spcPct val="20000"/>
              </a:spcBef>
              <a:buFont typeface="Lucida Grande"/>
              <a:buChar char="-"/>
              <a:defRPr/>
            </a:pPr>
            <a:r>
              <a:rPr lang="en-US" sz="2400" dirty="0"/>
              <a:t>Ground subsidence above underground mines.</a:t>
            </a:r>
          </a:p>
          <a:p>
            <a:pPr marL="285750" indent="-285750">
              <a:lnSpc>
                <a:spcPct val="90000"/>
              </a:lnSpc>
              <a:spcBef>
                <a:spcPct val="20000"/>
              </a:spcBef>
              <a:buFont typeface="Lucida Grande"/>
              <a:buChar char="-"/>
              <a:defRPr/>
            </a:pPr>
            <a:endParaRPr lang="en-US" sz="2400" dirty="0"/>
          </a:p>
          <a:p>
            <a:pPr marL="285750" indent="-285750">
              <a:lnSpc>
                <a:spcPct val="90000"/>
              </a:lnSpc>
              <a:spcBef>
                <a:spcPct val="20000"/>
              </a:spcBef>
              <a:buFont typeface="Lucida Grande"/>
              <a:buChar char="-"/>
              <a:defRPr/>
            </a:pPr>
            <a:endParaRPr lang="en-US" sz="2400" dirty="0"/>
          </a:p>
          <a:p>
            <a:pPr marL="285750" indent="-285750">
              <a:lnSpc>
                <a:spcPct val="90000"/>
              </a:lnSpc>
              <a:spcBef>
                <a:spcPct val="20000"/>
              </a:spcBef>
              <a:buFont typeface="Lucida Grande"/>
              <a:buChar char="-"/>
              <a:defRPr/>
            </a:pPr>
            <a:endParaRPr lang="en-US" sz="2400" dirty="0"/>
          </a:p>
          <a:p>
            <a:pPr marL="742950" lvl="1" indent="-285750">
              <a:lnSpc>
                <a:spcPct val="90000"/>
              </a:lnSpc>
              <a:spcBef>
                <a:spcPct val="20000"/>
              </a:spcBef>
              <a:buFont typeface="Lucida Grande"/>
              <a:buChar char="-"/>
              <a:defRPr/>
            </a:pPr>
            <a:endParaRPr lang="en-US" sz="2400" dirty="0"/>
          </a:p>
        </p:txBody>
      </p:sp>
      <p:sp>
        <p:nvSpPr>
          <p:cNvPr id="7" name="Title 1">
            <a:extLst>
              <a:ext uri="{FF2B5EF4-FFF2-40B4-BE49-F238E27FC236}">
                <a16:creationId xmlns:a16="http://schemas.microsoft.com/office/drawing/2014/main" id="{16258B01-8CE4-483B-914A-7F38326D34AC}"/>
              </a:ext>
            </a:extLst>
          </p:cNvPr>
          <p:cNvSpPr txBox="1">
            <a:spLocks/>
          </p:cNvSpPr>
          <p:nvPr/>
        </p:nvSpPr>
        <p:spPr>
          <a:xfrm>
            <a:off x="1981200" y="0"/>
            <a:ext cx="8229600" cy="766304"/>
          </a:xfrm>
          <a:prstGeom prst="rect">
            <a:avLst/>
          </a:prstGeom>
        </p:spPr>
        <p:txBody>
          <a:bodyPr vert="horz" lIns="91440" tIns="45720" rIns="91440" bIns="45720" rtlCol="0" anchor="ctr">
            <a:normAutofit/>
          </a:bodyPr>
          <a:lstStyle/>
          <a:p>
            <a:pPr lvl="0" algn="ctr">
              <a:spcBef>
                <a:spcPct val="0"/>
              </a:spcBef>
              <a:defRPr/>
            </a:pPr>
            <a:r>
              <a:rPr lang="en-US" sz="4400" dirty="0"/>
              <a:t>Mineral Extraction Concerns</a:t>
            </a:r>
            <a:endParaRPr lang="en-US" sz="4400" dirty="0">
              <a:latin typeface="+mj-lt"/>
              <a:ea typeface="+mj-ea"/>
              <a:cs typeface="+mj-cs"/>
            </a:endParaRPr>
          </a:p>
        </p:txBody>
      </p:sp>
    </p:spTree>
    <p:extLst>
      <p:ext uri="{BB962C8B-B14F-4D97-AF65-F5344CB8AC3E}">
        <p14:creationId xmlns:p14="http://schemas.microsoft.com/office/powerpoint/2010/main" val="5858179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6404" name="Rectangle 4"/>
          <p:cNvSpPr>
            <a:spLocks noGrp="1" noChangeArrowheads="1"/>
          </p:cNvSpPr>
          <p:nvPr>
            <p:ph type="title"/>
          </p:nvPr>
        </p:nvSpPr>
        <p:spPr>
          <a:xfrm>
            <a:off x="1981200" y="228600"/>
            <a:ext cx="8229600" cy="1143000"/>
          </a:xfrm>
          <a:effectLst>
            <a:outerShdw dist="35921" dir="2700000" algn="ctr" rotWithShape="0">
              <a:schemeClr val="bg2"/>
            </a:outerShdw>
          </a:effectLst>
        </p:spPr>
        <p:txBody>
          <a:bodyPr/>
          <a:lstStyle/>
          <a:p>
            <a:pPr>
              <a:defRPr/>
            </a:pPr>
            <a:r>
              <a:rPr lang="en-US"/>
              <a:t>Reality of Mineral Use</a:t>
            </a:r>
          </a:p>
        </p:txBody>
      </p:sp>
      <p:sp>
        <p:nvSpPr>
          <p:cNvPr id="24581" name="Rectangle 5"/>
          <p:cNvSpPr>
            <a:spLocks noGrp="1" noChangeArrowheads="1"/>
          </p:cNvSpPr>
          <p:nvPr>
            <p:ph idx="1"/>
          </p:nvPr>
        </p:nvSpPr>
        <p:spPr bwMode="auto">
          <a:xfrm>
            <a:off x="1981200" y="1600200"/>
            <a:ext cx="8229600" cy="4495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rmAutofit/>
          </a:bodyPr>
          <a:lstStyle/>
          <a:p>
            <a:r>
              <a:rPr lang="en-US" altLang="en-US" dirty="0"/>
              <a:t>Bottom Line: Are we paying the true cost of mineral resources?</a:t>
            </a:r>
          </a:p>
          <a:p>
            <a:r>
              <a:rPr lang="en-US" altLang="en-US" dirty="0"/>
              <a:t>What about minerals taken from government land at little cost with environmental degradation at every step?</a:t>
            </a:r>
          </a:p>
          <a:p>
            <a:endParaRPr lang="en-US" altLang="en-US" dirty="0"/>
          </a:p>
        </p:txBody>
      </p:sp>
      <p:sp>
        <p:nvSpPr>
          <p:cNvPr id="4" name="Date Placeholder 3"/>
          <p:cNvSpPr>
            <a:spLocks noGrp="1"/>
          </p:cNvSpPr>
          <p:nvPr>
            <p:ph type="dt" sz="half" idx="10"/>
          </p:nvPr>
        </p:nvSpPr>
        <p:spPr/>
        <p:txBody>
          <a:bodyPr/>
          <a:lstStyle/>
          <a:p>
            <a:pPr>
              <a:defRPr/>
            </a:pPr>
            <a:endParaRPr lang="en-US" altLang="en-US"/>
          </a:p>
        </p:txBody>
      </p:sp>
      <p:sp>
        <p:nvSpPr>
          <p:cNvPr id="5" name="Footer Placeholder 4"/>
          <p:cNvSpPr>
            <a:spLocks noGrp="1"/>
          </p:cNvSpPr>
          <p:nvPr>
            <p:ph type="ftr" sz="quarter" idx="11"/>
          </p:nvPr>
        </p:nvSpPr>
        <p:spPr/>
        <p:txBody>
          <a:bodyPr/>
          <a:lstStyle/>
          <a:p>
            <a:pPr>
              <a:defRPr/>
            </a:pPr>
            <a:endParaRPr lang="en-US" altLang="en-US"/>
          </a:p>
        </p:txBody>
      </p:sp>
    </p:spTree>
    <p:extLst>
      <p:ext uri="{BB962C8B-B14F-4D97-AF65-F5344CB8AC3E}">
        <p14:creationId xmlns:p14="http://schemas.microsoft.com/office/powerpoint/2010/main" val="14824769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9170" name="Rectangle 2"/>
          <p:cNvSpPr>
            <a:spLocks noGrp="1" noChangeArrowheads="1"/>
          </p:cNvSpPr>
          <p:nvPr>
            <p:ph type="title"/>
          </p:nvPr>
        </p:nvSpPr>
        <p:spPr/>
        <p:txBody>
          <a:bodyPr/>
          <a:lstStyle/>
          <a:p>
            <a:pPr>
              <a:defRPr/>
            </a:pPr>
            <a:r>
              <a:rPr lang="en-US"/>
              <a:t>In the US,</a:t>
            </a:r>
          </a:p>
        </p:txBody>
      </p:sp>
      <p:sp>
        <p:nvSpPr>
          <p:cNvPr id="25605" name="Rectangle 3"/>
          <p:cNvSpPr>
            <a:spLocks noGrp="1" noChangeArrowheads="1"/>
          </p:cNvSpPr>
          <p:nvPr>
            <p:ph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rmAutofit/>
          </a:bodyPr>
          <a:lstStyle/>
          <a:p>
            <a:pPr>
              <a:buFontTx/>
              <a:buNone/>
            </a:pPr>
            <a:r>
              <a:rPr lang="en-US" altLang="en-US" dirty="0">
                <a:latin typeface="Arial" panose="020B0604020202020204" pitchFamily="34" charset="0"/>
              </a:rPr>
              <a:t>Mining companies get:</a:t>
            </a:r>
          </a:p>
          <a:p>
            <a:r>
              <a:rPr lang="en-US" altLang="en-US" dirty="0">
                <a:latin typeface="Arial" panose="020B0604020202020204" pitchFamily="34" charset="0"/>
              </a:rPr>
              <a:t>depletion allowances – so they pay less taxes</a:t>
            </a:r>
          </a:p>
          <a:p>
            <a:r>
              <a:rPr lang="en-US" altLang="en-US" dirty="0">
                <a:latin typeface="Arial" panose="020B0604020202020204" pitchFamily="34" charset="0"/>
              </a:rPr>
              <a:t>use government land and pay no royalties</a:t>
            </a:r>
          </a:p>
          <a:p>
            <a:endParaRPr lang="en-US" altLang="en-US" b="1" dirty="0">
              <a:latin typeface="Arial" panose="020B0604020202020204" pitchFamily="34" charset="0"/>
            </a:endParaRPr>
          </a:p>
          <a:p>
            <a:r>
              <a:rPr lang="en-US" altLang="en-US" b="1" dirty="0">
                <a:latin typeface="Arial" panose="020B0604020202020204" pitchFamily="34" charset="0"/>
              </a:rPr>
              <a:t>Justification </a:t>
            </a:r>
            <a:r>
              <a:rPr lang="en-US" altLang="en-US" dirty="0">
                <a:latin typeface="Arial" panose="020B0604020202020204" pitchFamily="34" charset="0"/>
              </a:rPr>
              <a:t>- mineral prospecting is expensive and mineral development is very expensive and risky</a:t>
            </a:r>
          </a:p>
        </p:txBody>
      </p:sp>
      <p:sp>
        <p:nvSpPr>
          <p:cNvPr id="4" name="Date Placeholder 3"/>
          <p:cNvSpPr>
            <a:spLocks noGrp="1"/>
          </p:cNvSpPr>
          <p:nvPr>
            <p:ph type="dt" sz="half" idx="10"/>
          </p:nvPr>
        </p:nvSpPr>
        <p:spPr/>
        <p:txBody>
          <a:bodyPr/>
          <a:lstStyle/>
          <a:p>
            <a:pPr>
              <a:defRPr/>
            </a:pPr>
            <a:endParaRPr lang="en-US" altLang="en-US"/>
          </a:p>
        </p:txBody>
      </p:sp>
      <p:sp>
        <p:nvSpPr>
          <p:cNvPr id="5" name="Footer Placeholder 4"/>
          <p:cNvSpPr>
            <a:spLocks noGrp="1"/>
          </p:cNvSpPr>
          <p:nvPr>
            <p:ph type="ftr" sz="quarter" idx="11"/>
          </p:nvPr>
        </p:nvSpPr>
        <p:spPr/>
        <p:txBody>
          <a:bodyPr/>
          <a:lstStyle/>
          <a:p>
            <a:pPr>
              <a:defRPr/>
            </a:pPr>
            <a:endParaRPr lang="en-US" altLang="en-US"/>
          </a:p>
        </p:txBody>
      </p:sp>
    </p:spTree>
    <p:extLst>
      <p:ext uri="{BB962C8B-B14F-4D97-AF65-F5344CB8AC3E}">
        <p14:creationId xmlns:p14="http://schemas.microsoft.com/office/powerpoint/2010/main" val="42512366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0194" name="Rectangle 2"/>
          <p:cNvSpPr>
            <a:spLocks noGrp="1" noChangeArrowheads="1"/>
          </p:cNvSpPr>
          <p:nvPr>
            <p:ph type="title"/>
          </p:nvPr>
        </p:nvSpPr>
        <p:spPr/>
        <p:txBody>
          <a:bodyPr/>
          <a:lstStyle/>
          <a:p>
            <a:pPr>
              <a:defRPr/>
            </a:pPr>
            <a:r>
              <a:rPr lang="en-US"/>
              <a:t>General Mining Law of 1872</a:t>
            </a:r>
          </a:p>
        </p:txBody>
      </p:sp>
      <p:sp>
        <p:nvSpPr>
          <p:cNvPr id="26629" name="Rectangle 3"/>
          <p:cNvSpPr>
            <a:spLocks noGrp="1" noChangeArrowheads="1"/>
          </p:cNvSpPr>
          <p:nvPr>
            <p:ph idx="1"/>
          </p:nvPr>
        </p:nvSpPr>
        <p:spPr bwMode="auto">
          <a:xfrm>
            <a:off x="1407072" y="1990725"/>
            <a:ext cx="8229600" cy="48672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rmAutofit/>
          </a:bodyPr>
          <a:lstStyle/>
          <a:p>
            <a:pPr>
              <a:lnSpc>
                <a:spcPct val="90000"/>
              </a:lnSpc>
            </a:pPr>
            <a:r>
              <a:rPr lang="en-US" altLang="en-US" dirty="0">
                <a:latin typeface="Arial" panose="020B0604020202020204" pitchFamily="34" charset="0"/>
              </a:rPr>
              <a:t>Governs mining on federal lands</a:t>
            </a:r>
          </a:p>
          <a:p>
            <a:pPr>
              <a:lnSpc>
                <a:spcPct val="90000"/>
              </a:lnSpc>
            </a:pPr>
            <a:r>
              <a:rPr lang="en-US" altLang="en-US" dirty="0">
                <a:latin typeface="Arial" panose="020B0604020202020204" pitchFamily="34" charset="0"/>
              </a:rPr>
              <a:t>Concerns only </a:t>
            </a:r>
            <a:r>
              <a:rPr lang="en-US" altLang="en-US" dirty="0" err="1">
                <a:latin typeface="Arial" panose="020B0604020202020204" pitchFamily="34" charset="0"/>
              </a:rPr>
              <a:t>hardrock</a:t>
            </a:r>
            <a:r>
              <a:rPr lang="en-US" altLang="en-US" dirty="0">
                <a:latin typeface="Arial" panose="020B0604020202020204" pitchFamily="34" charset="0"/>
              </a:rPr>
              <a:t> minerals – </a:t>
            </a:r>
            <a:r>
              <a:rPr lang="en-US" altLang="en-US" dirty="0" err="1">
                <a:latin typeface="Arial" panose="020B0604020202020204" pitchFamily="34" charset="0"/>
              </a:rPr>
              <a:t>ie</a:t>
            </a:r>
            <a:r>
              <a:rPr lang="en-US" altLang="en-US" dirty="0">
                <a:latin typeface="Arial" panose="020B0604020202020204" pitchFamily="34" charset="0"/>
              </a:rPr>
              <a:t>, gold silver, iron, copper, lead, etc. – not coal</a:t>
            </a:r>
          </a:p>
          <a:p>
            <a:pPr>
              <a:lnSpc>
                <a:spcPct val="90000"/>
              </a:lnSpc>
            </a:pPr>
            <a:r>
              <a:rPr lang="en-US" altLang="en-US" dirty="0">
                <a:latin typeface="Arial" panose="020B0604020202020204" pitchFamily="34" charset="0"/>
              </a:rPr>
              <a:t>Just need to spend </a:t>
            </a:r>
            <a:r>
              <a:rPr lang="en-US" altLang="en-US" dirty="0">
                <a:solidFill>
                  <a:srgbClr val="FFC000"/>
                </a:solidFill>
                <a:latin typeface="Arial" panose="020B0604020202020204" pitchFamily="34" charset="0"/>
              </a:rPr>
              <a:t>$500/</a:t>
            </a:r>
            <a:r>
              <a:rPr lang="en-US" altLang="en-US" dirty="0" err="1">
                <a:solidFill>
                  <a:srgbClr val="FFC000"/>
                </a:solidFill>
                <a:latin typeface="Arial" panose="020B0604020202020204" pitchFamily="34" charset="0"/>
              </a:rPr>
              <a:t>yr</a:t>
            </a:r>
            <a:r>
              <a:rPr lang="en-US" altLang="en-US" dirty="0">
                <a:solidFill>
                  <a:srgbClr val="FFC000"/>
                </a:solidFill>
                <a:latin typeface="Arial" panose="020B0604020202020204" pitchFamily="34" charset="0"/>
              </a:rPr>
              <a:t> </a:t>
            </a:r>
            <a:r>
              <a:rPr lang="en-US" altLang="en-US" dirty="0">
                <a:latin typeface="Arial" panose="020B0604020202020204" pitchFamily="34" charset="0"/>
              </a:rPr>
              <a:t>to keep claim valid</a:t>
            </a:r>
          </a:p>
          <a:p>
            <a:pPr>
              <a:lnSpc>
                <a:spcPct val="90000"/>
              </a:lnSpc>
            </a:pPr>
            <a:r>
              <a:rPr lang="en-US" altLang="en-US" dirty="0">
                <a:latin typeface="Arial" panose="020B0604020202020204" pitchFamily="34" charset="0"/>
              </a:rPr>
              <a:t>Don’t pay royalties to the government for minerals they take off these lands</a:t>
            </a:r>
          </a:p>
        </p:txBody>
      </p:sp>
      <p:sp>
        <p:nvSpPr>
          <p:cNvPr id="4" name="Date Placeholder 3"/>
          <p:cNvSpPr>
            <a:spLocks noGrp="1"/>
          </p:cNvSpPr>
          <p:nvPr>
            <p:ph type="dt" sz="half" idx="10"/>
          </p:nvPr>
        </p:nvSpPr>
        <p:spPr/>
        <p:txBody>
          <a:bodyPr/>
          <a:lstStyle/>
          <a:p>
            <a:pPr>
              <a:defRPr/>
            </a:pPr>
            <a:endParaRPr lang="en-US" altLang="en-US"/>
          </a:p>
        </p:txBody>
      </p:sp>
      <p:sp>
        <p:nvSpPr>
          <p:cNvPr id="5" name="Footer Placeholder 4"/>
          <p:cNvSpPr>
            <a:spLocks noGrp="1"/>
          </p:cNvSpPr>
          <p:nvPr>
            <p:ph type="ftr" sz="quarter" idx="11"/>
          </p:nvPr>
        </p:nvSpPr>
        <p:spPr/>
        <p:txBody>
          <a:bodyPr/>
          <a:lstStyle/>
          <a:p>
            <a:pPr>
              <a:defRPr/>
            </a:pPr>
            <a:endParaRPr lang="en-US" altLang="en-US"/>
          </a:p>
        </p:txBody>
      </p:sp>
      <p:sp>
        <p:nvSpPr>
          <p:cNvPr id="2" name="TextBox 1">
            <a:extLst>
              <a:ext uri="{FF2B5EF4-FFF2-40B4-BE49-F238E27FC236}">
                <a16:creationId xmlns:a16="http://schemas.microsoft.com/office/drawing/2014/main" id="{ECA28E2C-5587-4E9D-B719-7AE822D49318}"/>
              </a:ext>
            </a:extLst>
          </p:cNvPr>
          <p:cNvSpPr txBox="1"/>
          <p:nvPr/>
        </p:nvSpPr>
        <p:spPr>
          <a:xfrm>
            <a:off x="1222513" y="5307496"/>
            <a:ext cx="9012082" cy="584775"/>
          </a:xfrm>
          <a:prstGeom prst="rect">
            <a:avLst/>
          </a:prstGeom>
          <a:noFill/>
        </p:spPr>
        <p:txBody>
          <a:bodyPr wrap="none" rtlCol="0">
            <a:spAutoFit/>
          </a:bodyPr>
          <a:lstStyle/>
          <a:p>
            <a:r>
              <a:rPr lang="en-US" sz="3200" i="1" dirty="0"/>
              <a:t>Any of you can stake a mining claim on federal lands!</a:t>
            </a:r>
          </a:p>
        </p:txBody>
      </p:sp>
    </p:spTree>
    <p:extLst>
      <p:ext uri="{BB962C8B-B14F-4D97-AF65-F5344CB8AC3E}">
        <p14:creationId xmlns:p14="http://schemas.microsoft.com/office/powerpoint/2010/main" val="7896303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3746" name="Rectangle 2"/>
          <p:cNvSpPr>
            <a:spLocks noGrp="1" noChangeArrowheads="1"/>
          </p:cNvSpPr>
          <p:nvPr>
            <p:ph type="title"/>
          </p:nvPr>
        </p:nvSpPr>
        <p:spPr>
          <a:xfrm>
            <a:off x="395926" y="136525"/>
            <a:ext cx="10515600" cy="1325563"/>
          </a:xfrm>
        </p:spPr>
        <p:txBody>
          <a:bodyPr/>
          <a:lstStyle/>
          <a:p>
            <a:pPr>
              <a:defRPr/>
            </a:pPr>
            <a:r>
              <a:rPr lang="en-US" dirty="0"/>
              <a:t>Land subsidence from Mines</a:t>
            </a:r>
          </a:p>
        </p:txBody>
      </p:sp>
      <p:pic>
        <p:nvPicPr>
          <p:cNvPr id="18438" name="Picture 6" descr="subside"/>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0" y="1969054"/>
            <a:ext cx="4486275" cy="3074609"/>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Date Placeholder 4"/>
          <p:cNvSpPr>
            <a:spLocks noGrp="1"/>
          </p:cNvSpPr>
          <p:nvPr>
            <p:ph type="dt" sz="half" idx="10"/>
          </p:nvPr>
        </p:nvSpPr>
        <p:spPr/>
        <p:txBody>
          <a:bodyPr/>
          <a:lstStyle/>
          <a:p>
            <a:pPr>
              <a:defRPr/>
            </a:pPr>
            <a:endParaRPr lang="en-US" altLang="en-US"/>
          </a:p>
        </p:txBody>
      </p:sp>
      <p:sp>
        <p:nvSpPr>
          <p:cNvPr id="6" name="Footer Placeholder 5"/>
          <p:cNvSpPr>
            <a:spLocks noGrp="1"/>
          </p:cNvSpPr>
          <p:nvPr>
            <p:ph type="ftr" sz="quarter" idx="11"/>
          </p:nvPr>
        </p:nvSpPr>
        <p:spPr/>
        <p:txBody>
          <a:bodyPr/>
          <a:lstStyle/>
          <a:p>
            <a:pPr>
              <a:defRPr/>
            </a:pPr>
            <a:endParaRPr lang="en-US" altLang="en-US"/>
          </a:p>
        </p:txBody>
      </p:sp>
      <p:pic>
        <p:nvPicPr>
          <p:cNvPr id="2052" name="Picture 4" descr="Image result for mine land subsidenc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30093" y="1677717"/>
            <a:ext cx="7561907" cy="36861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56246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60" name="Picture 7"/>
          <p:cNvPicPr>
            <a:picLocks noGrp="1" noChangeAspect="1" noChangeArrowheads="1"/>
          </p:cNvPicPr>
          <p:nvPr>
            <p:ph/>
          </p:nvPr>
        </p:nvPicPr>
        <p:blipFill>
          <a:blip r:embed="rId2">
            <a:extLst>
              <a:ext uri="{28A0092B-C50C-407E-A947-70E740481C1C}">
                <a14:useLocalDpi xmlns:a14="http://schemas.microsoft.com/office/drawing/2010/main" val="0"/>
              </a:ext>
            </a:extLst>
          </a:blip>
          <a:srcRect t="18657" r="2452" b="5493"/>
          <a:stretch>
            <a:fillRect/>
          </a:stretch>
        </p:blipFill>
        <p:spPr bwMode="auto">
          <a:xfrm>
            <a:off x="312737" y="1030287"/>
            <a:ext cx="8235950" cy="55086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Date Placeholder 2"/>
          <p:cNvSpPr>
            <a:spLocks noGrp="1"/>
          </p:cNvSpPr>
          <p:nvPr>
            <p:ph type="dt" sz="half" idx="10"/>
          </p:nvPr>
        </p:nvSpPr>
        <p:spPr/>
        <p:txBody>
          <a:bodyPr/>
          <a:lstStyle/>
          <a:p>
            <a:pPr>
              <a:defRPr/>
            </a:pPr>
            <a:endParaRPr lang="en-US" altLang="en-US"/>
          </a:p>
        </p:txBody>
      </p:sp>
      <p:sp>
        <p:nvSpPr>
          <p:cNvPr id="5" name="Footer Placeholder 3"/>
          <p:cNvSpPr>
            <a:spLocks noGrp="1"/>
          </p:cNvSpPr>
          <p:nvPr>
            <p:ph type="ftr" sz="quarter" idx="11"/>
          </p:nvPr>
        </p:nvSpPr>
        <p:spPr/>
        <p:txBody>
          <a:bodyPr/>
          <a:lstStyle/>
          <a:p>
            <a:pPr>
              <a:defRPr/>
            </a:pPr>
            <a:endParaRPr lang="en-US" altLang="en-US"/>
          </a:p>
        </p:txBody>
      </p:sp>
      <p:sp>
        <p:nvSpPr>
          <p:cNvPr id="19461" name="Text Box 9"/>
          <p:cNvSpPr txBox="1">
            <a:spLocks noChangeArrowheads="1"/>
          </p:cNvSpPr>
          <p:nvPr/>
        </p:nvSpPr>
        <p:spPr bwMode="auto">
          <a:xfrm>
            <a:off x="2238375" y="55564"/>
            <a:ext cx="64389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000" b="1">
                <a:solidFill>
                  <a:schemeClr val="tx1"/>
                </a:solidFill>
                <a:latin typeface="Times New Roman" panose="02020603050405020304" pitchFamily="18" charset="0"/>
              </a:defRPr>
            </a:lvl1pPr>
            <a:lvl2pPr marL="742950" indent="-285750">
              <a:defRPr sz="4000" b="1">
                <a:solidFill>
                  <a:schemeClr val="tx1"/>
                </a:solidFill>
                <a:latin typeface="Times New Roman" panose="02020603050405020304" pitchFamily="18" charset="0"/>
              </a:defRPr>
            </a:lvl2pPr>
            <a:lvl3pPr marL="1143000" indent="-228600">
              <a:defRPr sz="4000" b="1">
                <a:solidFill>
                  <a:schemeClr val="tx1"/>
                </a:solidFill>
                <a:latin typeface="Times New Roman" panose="02020603050405020304" pitchFamily="18" charset="0"/>
              </a:defRPr>
            </a:lvl3pPr>
            <a:lvl4pPr marL="1600200" indent="-228600">
              <a:defRPr sz="4000" b="1">
                <a:solidFill>
                  <a:schemeClr val="tx1"/>
                </a:solidFill>
                <a:latin typeface="Times New Roman" panose="02020603050405020304" pitchFamily="18" charset="0"/>
              </a:defRPr>
            </a:lvl4pPr>
            <a:lvl5pPr marL="2057400" indent="-228600">
              <a:defRPr sz="40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40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40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40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4000" b="1">
                <a:solidFill>
                  <a:schemeClr val="tx1"/>
                </a:solidFill>
                <a:latin typeface="Times New Roman" panose="02020603050405020304" pitchFamily="18" charset="0"/>
              </a:defRPr>
            </a:lvl9pPr>
          </a:lstStyle>
          <a:p>
            <a:r>
              <a:rPr lang="en-US" altLang="en-US" dirty="0"/>
              <a:t>If you move to Pennsylvania,</a:t>
            </a:r>
          </a:p>
        </p:txBody>
      </p:sp>
      <p:pic>
        <p:nvPicPr>
          <p:cNvPr id="3074" name="Picture 2" descr="Image result for mine subsidence insuranc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48687" y="1585913"/>
            <a:ext cx="3640376" cy="4456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4433544"/>
      </p:ext>
    </p:extLst>
  </p:cSld>
  <p:clrMapOvr>
    <a:masterClrMapping/>
  </p:clrMapOvr>
  <p:transition>
    <p:zoom/>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4770" name="Rectangle 2"/>
          <p:cNvSpPr>
            <a:spLocks noGrp="1" noChangeArrowheads="1"/>
          </p:cNvSpPr>
          <p:nvPr>
            <p:ph type="title"/>
          </p:nvPr>
        </p:nvSpPr>
        <p:spPr>
          <a:xfrm>
            <a:off x="838200" y="149972"/>
            <a:ext cx="10515600" cy="1325563"/>
          </a:xfrm>
        </p:spPr>
        <p:txBody>
          <a:bodyPr/>
          <a:lstStyle/>
          <a:p>
            <a:pPr>
              <a:defRPr/>
            </a:pPr>
            <a:r>
              <a:rPr lang="en-US" dirty="0"/>
              <a:t>Or Ohio….</a:t>
            </a:r>
          </a:p>
        </p:txBody>
      </p:sp>
      <p:pic>
        <p:nvPicPr>
          <p:cNvPr id="20485" name="Picture 4" descr="ch4_u"/>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543175" y="1247776"/>
            <a:ext cx="6864350" cy="50514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Date Placeholder 3"/>
          <p:cNvSpPr>
            <a:spLocks noGrp="1"/>
          </p:cNvSpPr>
          <p:nvPr>
            <p:ph type="dt" sz="half" idx="10"/>
          </p:nvPr>
        </p:nvSpPr>
        <p:spPr/>
        <p:txBody>
          <a:bodyPr/>
          <a:lstStyle/>
          <a:p>
            <a:pPr>
              <a:defRPr/>
            </a:pPr>
            <a:endParaRPr lang="en-US" altLang="en-US"/>
          </a:p>
        </p:txBody>
      </p:sp>
      <p:sp>
        <p:nvSpPr>
          <p:cNvPr id="5" name="Footer Placeholder 4"/>
          <p:cNvSpPr>
            <a:spLocks noGrp="1"/>
          </p:cNvSpPr>
          <p:nvPr>
            <p:ph type="ftr" sz="quarter" idx="11"/>
          </p:nvPr>
        </p:nvSpPr>
        <p:spPr/>
        <p:txBody>
          <a:bodyPr/>
          <a:lstStyle/>
          <a:p>
            <a:pPr>
              <a:defRPr/>
            </a:pPr>
            <a:endParaRPr lang="en-US" altLang="en-US"/>
          </a:p>
        </p:txBody>
      </p:sp>
    </p:spTree>
    <p:extLst>
      <p:ext uri="{BB962C8B-B14F-4D97-AF65-F5344CB8AC3E}">
        <p14:creationId xmlns:p14="http://schemas.microsoft.com/office/powerpoint/2010/main" val="5269494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0074" y="790441"/>
            <a:ext cx="4752288" cy="1038359"/>
          </a:xfrm>
        </p:spPr>
        <p:txBody>
          <a:bodyPr>
            <a:noAutofit/>
          </a:bodyPr>
          <a:lstStyle/>
          <a:p>
            <a:pPr>
              <a:lnSpc>
                <a:spcPct val="80000"/>
              </a:lnSpc>
              <a:buNone/>
            </a:pPr>
            <a:r>
              <a:rPr lang="en-US" sz="2400" dirty="0"/>
              <a:t>So, after you extract the ore, it still doesn’t look anything like this: </a:t>
            </a:r>
          </a:p>
          <a:p>
            <a:pPr>
              <a:lnSpc>
                <a:spcPct val="80000"/>
              </a:lnSpc>
              <a:buNone/>
            </a:pPr>
            <a:endParaRPr lang="en-US" sz="2400" dirty="0"/>
          </a:p>
          <a:p>
            <a:pPr>
              <a:lnSpc>
                <a:spcPct val="80000"/>
              </a:lnSpc>
              <a:buNone/>
            </a:pPr>
            <a:endParaRPr lang="en-US" sz="2400" dirty="0"/>
          </a:p>
          <a:p>
            <a:pPr>
              <a:lnSpc>
                <a:spcPct val="80000"/>
              </a:lnSpc>
              <a:buNone/>
            </a:pPr>
            <a:endParaRPr lang="en-US" sz="2400" dirty="0"/>
          </a:p>
          <a:p>
            <a:pPr>
              <a:lnSpc>
                <a:spcPct val="80000"/>
              </a:lnSpc>
              <a:buNone/>
            </a:pPr>
            <a:endParaRPr lang="en-US" sz="2400" dirty="0"/>
          </a:p>
          <a:p>
            <a:pPr>
              <a:lnSpc>
                <a:spcPct val="80000"/>
              </a:lnSpc>
              <a:buNone/>
            </a:pPr>
            <a:r>
              <a:rPr lang="en-US" sz="2400" dirty="0"/>
              <a:t>	</a:t>
            </a:r>
          </a:p>
          <a:p>
            <a:pPr>
              <a:lnSpc>
                <a:spcPct val="80000"/>
              </a:lnSpc>
              <a:buNone/>
            </a:pPr>
            <a:endParaRPr lang="en-US" sz="2400" dirty="0"/>
          </a:p>
          <a:p>
            <a:pPr>
              <a:lnSpc>
                <a:spcPct val="80000"/>
              </a:lnSpc>
              <a:buNone/>
            </a:pPr>
            <a:endParaRPr lang="en-US" sz="2000" dirty="0"/>
          </a:p>
          <a:p>
            <a:pPr>
              <a:lnSpc>
                <a:spcPct val="80000"/>
              </a:lnSpc>
              <a:buNone/>
            </a:pPr>
            <a:endParaRPr lang="en-US" sz="2400" dirty="0"/>
          </a:p>
          <a:p>
            <a:pPr>
              <a:lnSpc>
                <a:spcPct val="80000"/>
              </a:lnSpc>
              <a:buNone/>
            </a:pPr>
            <a:endParaRPr lang="en-US" sz="2400" dirty="0"/>
          </a:p>
          <a:p>
            <a:pPr>
              <a:lnSpc>
                <a:spcPct val="80000"/>
              </a:lnSpc>
            </a:pPr>
            <a:endParaRPr lang="en-US" sz="2400" dirty="0"/>
          </a:p>
        </p:txBody>
      </p:sp>
      <p:sp>
        <p:nvSpPr>
          <p:cNvPr id="20" name="Title 1"/>
          <p:cNvSpPr txBox="1">
            <a:spLocks/>
          </p:cNvSpPr>
          <p:nvPr/>
        </p:nvSpPr>
        <p:spPr>
          <a:xfrm>
            <a:off x="5071989" y="543316"/>
            <a:ext cx="6645529" cy="766304"/>
          </a:xfrm>
          <a:prstGeom prst="rect">
            <a:avLst/>
          </a:prstGeom>
        </p:spPr>
        <p:txBody>
          <a:bodyPr vert="horz" lIns="91440" tIns="45720" rIns="91440" bIns="45720" rtlCol="0" anchor="ctr">
            <a:normAutofit/>
          </a:bodyPr>
          <a:lstStyle/>
          <a:p>
            <a:pPr lvl="0" algn="ctr">
              <a:spcBef>
                <a:spcPct val="0"/>
              </a:spcBef>
              <a:defRPr/>
            </a:pPr>
            <a:r>
              <a:rPr lang="en-US" sz="4400" dirty="0"/>
              <a:t>Beneficiation</a:t>
            </a:r>
            <a:endParaRPr lang="en-US" sz="4400" dirty="0">
              <a:latin typeface="+mj-lt"/>
              <a:ea typeface="+mj-ea"/>
              <a:cs typeface="+mj-cs"/>
            </a:endParaRPr>
          </a:p>
        </p:txBody>
      </p:sp>
      <p:sp>
        <p:nvSpPr>
          <p:cNvPr id="25" name="Content Placeholder 2"/>
          <p:cNvSpPr txBox="1">
            <a:spLocks/>
          </p:cNvSpPr>
          <p:nvPr/>
        </p:nvSpPr>
        <p:spPr>
          <a:xfrm>
            <a:off x="5941585" y="1652529"/>
            <a:ext cx="6060341" cy="5959616"/>
          </a:xfrm>
          <a:prstGeom prst="rect">
            <a:avLst/>
          </a:prstGeom>
        </p:spPr>
        <p:txBody>
          <a:bodyPr vert="horz" lIns="91440" tIns="45720" rIns="91440" bIns="45720" rtlCol="0">
            <a:noAutofit/>
          </a:bodyPr>
          <a:lstStyle/>
          <a:p>
            <a:pPr marL="342900" indent="-342900">
              <a:lnSpc>
                <a:spcPct val="80000"/>
              </a:lnSpc>
              <a:spcBef>
                <a:spcPct val="20000"/>
              </a:spcBef>
              <a:defRPr/>
            </a:pPr>
            <a:r>
              <a:rPr lang="en-US" sz="3200" b="1" i="1" dirty="0">
                <a:solidFill>
                  <a:srgbClr val="FFFF00"/>
                </a:solidFill>
              </a:rPr>
              <a:t>Beneficiation</a:t>
            </a:r>
            <a:r>
              <a:rPr lang="en-US" sz="3200" dirty="0"/>
              <a:t> is the process through which the desired minerals are concentrated. </a:t>
            </a:r>
          </a:p>
          <a:p>
            <a:pPr marL="342900" indent="-342900">
              <a:lnSpc>
                <a:spcPct val="80000"/>
              </a:lnSpc>
              <a:spcBef>
                <a:spcPct val="20000"/>
              </a:spcBef>
              <a:defRPr/>
            </a:pPr>
            <a:endParaRPr lang="en-US" sz="1100" dirty="0"/>
          </a:p>
          <a:p>
            <a:pPr marL="342900" indent="-342900">
              <a:lnSpc>
                <a:spcPct val="80000"/>
              </a:lnSpc>
              <a:spcBef>
                <a:spcPct val="20000"/>
              </a:spcBef>
              <a:defRPr/>
            </a:pPr>
            <a:endParaRPr lang="en-US" sz="1100" dirty="0"/>
          </a:p>
          <a:p>
            <a:pPr marL="342900" indent="-342900">
              <a:lnSpc>
                <a:spcPct val="80000"/>
              </a:lnSpc>
              <a:spcBef>
                <a:spcPct val="20000"/>
              </a:spcBef>
              <a:defRPr/>
            </a:pPr>
            <a:endParaRPr lang="en-US" sz="1100" dirty="0"/>
          </a:p>
          <a:p>
            <a:pPr marL="342900" indent="-342900">
              <a:lnSpc>
                <a:spcPct val="80000"/>
              </a:lnSpc>
              <a:defRPr/>
            </a:pPr>
            <a:r>
              <a:rPr lang="en-US" sz="2800" i="1" dirty="0"/>
              <a:t>The processes used varies depending on:</a:t>
            </a:r>
          </a:p>
          <a:p>
            <a:pPr marL="914400" lvl="1" indent="-457200">
              <a:lnSpc>
                <a:spcPct val="80000"/>
              </a:lnSpc>
              <a:buFont typeface="Arial" panose="020B0604020202020204" pitchFamily="34" charset="0"/>
              <a:buChar char="•"/>
              <a:defRPr/>
            </a:pPr>
            <a:r>
              <a:rPr lang="en-US" sz="2800" i="1" dirty="0"/>
              <a:t>the mineral desired</a:t>
            </a:r>
          </a:p>
          <a:p>
            <a:pPr marL="914400" lvl="1" indent="-457200">
              <a:lnSpc>
                <a:spcPct val="80000"/>
              </a:lnSpc>
              <a:buFont typeface="Arial" panose="020B0604020202020204" pitchFamily="34" charset="0"/>
              <a:buChar char="•"/>
              <a:defRPr/>
            </a:pPr>
            <a:r>
              <a:rPr lang="en-US" sz="2800" i="1" dirty="0"/>
              <a:t>what form it is in the rock</a:t>
            </a:r>
          </a:p>
          <a:p>
            <a:pPr marL="914400" lvl="1" indent="-457200">
              <a:lnSpc>
                <a:spcPct val="80000"/>
              </a:lnSpc>
              <a:buFont typeface="Arial" panose="020B0604020202020204" pitchFamily="34" charset="0"/>
              <a:buChar char="•"/>
              <a:defRPr/>
            </a:pPr>
            <a:r>
              <a:rPr lang="en-US" sz="2800" i="1" dirty="0"/>
              <a:t>composition of the host rock</a:t>
            </a:r>
          </a:p>
          <a:p>
            <a:pPr marL="914400" lvl="1" indent="-457200">
              <a:lnSpc>
                <a:spcPct val="80000"/>
              </a:lnSpc>
              <a:buFont typeface="Arial" panose="020B0604020202020204" pitchFamily="34" charset="0"/>
              <a:buChar char="•"/>
              <a:defRPr/>
            </a:pPr>
            <a:endParaRPr lang="en-US" sz="2800" i="1" dirty="0"/>
          </a:p>
          <a:p>
            <a:pPr lvl="1">
              <a:lnSpc>
                <a:spcPct val="80000"/>
              </a:lnSpc>
              <a:defRPr/>
            </a:pPr>
            <a:endParaRPr lang="en-US" sz="2800" i="1" dirty="0"/>
          </a:p>
          <a:p>
            <a:pPr marL="342900" indent="-342900">
              <a:lnSpc>
                <a:spcPct val="80000"/>
              </a:lnSpc>
              <a:defRPr/>
            </a:pPr>
            <a:r>
              <a:rPr lang="en-US" sz="2800" dirty="0"/>
              <a:t>We will discuss a few of the most common beneficiation processes…</a:t>
            </a:r>
          </a:p>
        </p:txBody>
      </p:sp>
      <p:sp>
        <p:nvSpPr>
          <p:cNvPr id="28" name="Rectangle 27"/>
          <p:cNvSpPr/>
          <p:nvPr/>
        </p:nvSpPr>
        <p:spPr>
          <a:xfrm>
            <a:off x="190074" y="4000328"/>
            <a:ext cx="1715522" cy="707886"/>
          </a:xfrm>
          <a:prstGeom prst="rect">
            <a:avLst/>
          </a:prstGeom>
        </p:spPr>
        <p:txBody>
          <a:bodyPr wrap="square">
            <a:spAutoFit/>
          </a:bodyPr>
          <a:lstStyle/>
          <a:p>
            <a:r>
              <a:rPr lang="en-US" sz="2000" dirty="0"/>
              <a:t>Gold ingot from Toi Mine</a:t>
            </a:r>
            <a:endParaRPr lang="en-US" sz="1400" dirty="0"/>
          </a:p>
        </p:txBody>
      </p:sp>
      <p:pic>
        <p:nvPicPr>
          <p:cNvPr id="2" name="Picture 1" descr="Toi_250kg_gold_bar.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074" y="1582731"/>
            <a:ext cx="1843348" cy="2417597"/>
          </a:xfrm>
          <a:prstGeom prst="rect">
            <a:avLst/>
          </a:prstGeom>
        </p:spPr>
      </p:pic>
      <p:pic>
        <p:nvPicPr>
          <p:cNvPr id="4" name="Picture 3" descr="Lingot_aluminium.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50579" y="1535043"/>
            <a:ext cx="2899209" cy="1393071"/>
          </a:xfrm>
          <a:prstGeom prst="rect">
            <a:avLst/>
          </a:prstGeom>
        </p:spPr>
      </p:pic>
      <p:sp>
        <p:nvSpPr>
          <p:cNvPr id="27" name="Rectangle 26"/>
          <p:cNvSpPr/>
          <p:nvPr/>
        </p:nvSpPr>
        <p:spPr>
          <a:xfrm>
            <a:off x="2250578" y="2952251"/>
            <a:ext cx="2019763" cy="400110"/>
          </a:xfrm>
          <a:prstGeom prst="rect">
            <a:avLst/>
          </a:prstGeom>
        </p:spPr>
        <p:txBody>
          <a:bodyPr wrap="square">
            <a:spAutoFit/>
          </a:bodyPr>
          <a:lstStyle/>
          <a:p>
            <a:r>
              <a:rPr lang="en-US" sz="2000" dirty="0"/>
              <a:t>Aluminum ingot </a:t>
            </a:r>
            <a:endParaRPr lang="en-US" sz="1400" dirty="0"/>
          </a:p>
        </p:txBody>
      </p:sp>
    </p:spTree>
    <p:extLst>
      <p:ext uri="{BB962C8B-B14F-4D97-AF65-F5344CB8AC3E}">
        <p14:creationId xmlns:p14="http://schemas.microsoft.com/office/powerpoint/2010/main" val="165546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IMG_0367.JPG"/>
          <p:cNvPicPr>
            <a:picLocks noGrp="1" noChangeAspect="1"/>
          </p:cNvPicPr>
          <p:nvPr>
            <p:ph idx="1"/>
          </p:nvPr>
        </p:nvPicPr>
        <p:blipFill>
          <a:blip r:embed="rId3"/>
          <a:srcRect t="-15156" b="-15156"/>
          <a:stretch>
            <a:fillRect/>
          </a:stretch>
        </p:blipFill>
        <p:spPr>
          <a:xfrm>
            <a:off x="8379431" y="413311"/>
            <a:ext cx="3419061" cy="3341583"/>
          </a:xfrm>
        </p:spPr>
      </p:pic>
      <p:sp>
        <p:nvSpPr>
          <p:cNvPr id="20" name="Title 1"/>
          <p:cNvSpPr txBox="1">
            <a:spLocks/>
          </p:cNvSpPr>
          <p:nvPr/>
        </p:nvSpPr>
        <p:spPr>
          <a:xfrm>
            <a:off x="1981200" y="0"/>
            <a:ext cx="8229600" cy="766304"/>
          </a:xfrm>
          <a:prstGeom prst="rect">
            <a:avLst/>
          </a:prstGeom>
        </p:spPr>
        <p:txBody>
          <a:bodyPr vert="horz" lIns="91440" tIns="45720" rIns="91440" bIns="45720" rtlCol="0" anchor="ctr">
            <a:normAutofit/>
          </a:bodyPr>
          <a:lstStyle/>
          <a:p>
            <a:pPr lvl="0" algn="ctr">
              <a:spcBef>
                <a:spcPct val="0"/>
              </a:spcBef>
              <a:defRPr/>
            </a:pPr>
            <a:r>
              <a:rPr lang="en-US" sz="4400" dirty="0"/>
              <a:t>Beneficiation: STEP 1 - Crushing</a:t>
            </a:r>
            <a:endParaRPr lang="en-US" sz="4400" dirty="0">
              <a:latin typeface="+mj-lt"/>
              <a:ea typeface="+mj-ea"/>
              <a:cs typeface="+mj-cs"/>
            </a:endParaRPr>
          </a:p>
        </p:txBody>
      </p:sp>
      <p:sp>
        <p:nvSpPr>
          <p:cNvPr id="22" name="Rectangle 21"/>
          <p:cNvSpPr/>
          <p:nvPr/>
        </p:nvSpPr>
        <p:spPr>
          <a:xfrm>
            <a:off x="4476140" y="5761942"/>
            <a:ext cx="3776672" cy="830997"/>
          </a:xfrm>
          <a:prstGeom prst="rect">
            <a:avLst/>
          </a:prstGeom>
        </p:spPr>
        <p:txBody>
          <a:bodyPr wrap="square">
            <a:spAutoFit/>
          </a:bodyPr>
          <a:lstStyle/>
          <a:p>
            <a:r>
              <a:rPr lang="en-US" sz="2400" dirty="0"/>
              <a:t>A conveyor belt may bring the crushed ore to a mill.</a:t>
            </a:r>
            <a:endParaRPr lang="en-US" sz="1600" dirty="0"/>
          </a:p>
        </p:txBody>
      </p:sp>
      <p:sp>
        <p:nvSpPr>
          <p:cNvPr id="23" name="Rectangle 22"/>
          <p:cNvSpPr/>
          <p:nvPr/>
        </p:nvSpPr>
        <p:spPr>
          <a:xfrm>
            <a:off x="61987" y="3478640"/>
            <a:ext cx="2964017" cy="1200329"/>
          </a:xfrm>
          <a:prstGeom prst="rect">
            <a:avLst/>
          </a:prstGeom>
        </p:spPr>
        <p:txBody>
          <a:bodyPr wrap="square">
            <a:spAutoFit/>
          </a:bodyPr>
          <a:lstStyle/>
          <a:p>
            <a:r>
              <a:rPr lang="en-US" sz="2400" dirty="0"/>
              <a:t>A conveyor belt (or a truck or a train) brings the ore to the crusher.</a:t>
            </a:r>
            <a:endParaRPr lang="en-US" sz="1600" dirty="0"/>
          </a:p>
        </p:txBody>
      </p:sp>
      <p:sp>
        <p:nvSpPr>
          <p:cNvPr id="10" name="Rectangle 9"/>
          <p:cNvSpPr/>
          <p:nvPr/>
        </p:nvSpPr>
        <p:spPr>
          <a:xfrm>
            <a:off x="8070099" y="3448757"/>
            <a:ext cx="3953989" cy="1200329"/>
          </a:xfrm>
          <a:prstGeom prst="rect">
            <a:avLst/>
          </a:prstGeom>
        </p:spPr>
        <p:txBody>
          <a:bodyPr wrap="square">
            <a:spAutoFit/>
          </a:bodyPr>
          <a:lstStyle/>
          <a:p>
            <a:r>
              <a:rPr lang="en-US" sz="2400" dirty="0"/>
              <a:t>Crushed ore ready for the milling process at Golden Sunlight Gold Mine.</a:t>
            </a:r>
            <a:endParaRPr lang="en-US" sz="1600" dirty="0"/>
          </a:p>
        </p:txBody>
      </p:sp>
      <p:sp>
        <p:nvSpPr>
          <p:cNvPr id="11" name="Right Arrow 10"/>
          <p:cNvSpPr/>
          <p:nvPr/>
        </p:nvSpPr>
        <p:spPr>
          <a:xfrm rot="19441417">
            <a:off x="7708442" y="3033811"/>
            <a:ext cx="551212" cy="312751"/>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Right Arrow 11"/>
          <p:cNvSpPr/>
          <p:nvPr/>
        </p:nvSpPr>
        <p:spPr>
          <a:xfrm rot="2153601">
            <a:off x="3851913" y="3659488"/>
            <a:ext cx="551212" cy="312751"/>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Picture 1" descr="Conveyor Belt to Crusher ASARCO AGI.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1342" y="864904"/>
            <a:ext cx="3907193" cy="2564096"/>
          </a:xfrm>
          <a:prstGeom prst="rect">
            <a:avLst/>
          </a:prstGeom>
        </p:spPr>
      </p:pic>
      <p:pic>
        <p:nvPicPr>
          <p:cNvPr id="3" name="Picture 2" descr="Conveyor to Mill Hudson AGI.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80210" y="2842672"/>
            <a:ext cx="3031579" cy="2836184"/>
          </a:xfrm>
          <a:prstGeom prst="rect">
            <a:avLst/>
          </a:prstGeom>
        </p:spPr>
      </p:pic>
    </p:spTree>
    <p:extLst>
      <p:ext uri="{BB962C8B-B14F-4D97-AF65-F5344CB8AC3E}">
        <p14:creationId xmlns:p14="http://schemas.microsoft.com/office/powerpoint/2010/main" val="24235799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65161" y="971794"/>
            <a:ext cx="8859520" cy="5846138"/>
          </a:xfrm>
        </p:spPr>
        <p:txBody>
          <a:bodyPr vert="horz">
            <a:noAutofit/>
          </a:bodyPr>
          <a:lstStyle/>
          <a:p>
            <a:pPr>
              <a:lnSpc>
                <a:spcPct val="80000"/>
              </a:lnSpc>
              <a:buNone/>
            </a:pPr>
            <a:r>
              <a:rPr lang="en-US" dirty="0"/>
              <a:t>In </a:t>
            </a:r>
            <a:r>
              <a:rPr lang="en-US" b="1" i="1" dirty="0">
                <a:solidFill>
                  <a:srgbClr val="FFFF00"/>
                </a:solidFill>
              </a:rPr>
              <a:t>milling</a:t>
            </a:r>
            <a:r>
              <a:rPr lang="en-US" dirty="0"/>
              <a:t>, the crushed ore is placed into a rotating drum with steel rods or balls to break the ore down into a fine-grained powder.</a:t>
            </a:r>
          </a:p>
          <a:p>
            <a:pPr>
              <a:lnSpc>
                <a:spcPct val="80000"/>
              </a:lnSpc>
              <a:buNone/>
            </a:pPr>
            <a:endParaRPr lang="en-US" dirty="0"/>
          </a:p>
          <a:p>
            <a:pPr>
              <a:lnSpc>
                <a:spcPct val="80000"/>
              </a:lnSpc>
              <a:buNone/>
            </a:pPr>
            <a:endParaRPr lang="en-US" dirty="0"/>
          </a:p>
          <a:p>
            <a:pPr>
              <a:lnSpc>
                <a:spcPct val="80000"/>
              </a:lnSpc>
              <a:buNone/>
            </a:pPr>
            <a:endParaRPr lang="en-US" dirty="0"/>
          </a:p>
          <a:p>
            <a:pPr>
              <a:lnSpc>
                <a:spcPct val="80000"/>
              </a:lnSpc>
              <a:buNone/>
            </a:pPr>
            <a:endParaRPr lang="en-US" dirty="0"/>
          </a:p>
          <a:p>
            <a:pPr>
              <a:lnSpc>
                <a:spcPct val="80000"/>
              </a:lnSpc>
              <a:buNone/>
            </a:pPr>
            <a:endParaRPr lang="en-US" dirty="0"/>
          </a:p>
          <a:p>
            <a:pPr>
              <a:lnSpc>
                <a:spcPct val="80000"/>
              </a:lnSpc>
              <a:buNone/>
            </a:pPr>
            <a:endParaRPr lang="en-US" dirty="0"/>
          </a:p>
          <a:p>
            <a:pPr>
              <a:lnSpc>
                <a:spcPct val="80000"/>
              </a:lnSpc>
              <a:buNone/>
            </a:pPr>
            <a:endParaRPr lang="en-US" dirty="0"/>
          </a:p>
          <a:p>
            <a:pPr>
              <a:lnSpc>
                <a:spcPct val="80000"/>
              </a:lnSpc>
              <a:buNone/>
            </a:pPr>
            <a:endParaRPr lang="en-US" sz="2400" dirty="0"/>
          </a:p>
          <a:p>
            <a:pPr>
              <a:lnSpc>
                <a:spcPct val="80000"/>
              </a:lnSpc>
              <a:buNone/>
            </a:pPr>
            <a:r>
              <a:rPr lang="en-US" dirty="0"/>
              <a:t>Water is added and the resultant rock </a:t>
            </a:r>
            <a:r>
              <a:rPr lang="en-US" b="1" i="1" dirty="0">
                <a:solidFill>
                  <a:srgbClr val="FFFF00"/>
                </a:solidFill>
              </a:rPr>
              <a:t>slurry</a:t>
            </a:r>
            <a:r>
              <a:rPr lang="en-US" dirty="0"/>
              <a:t> moves on to the next step in the process (flotation or leaching). </a:t>
            </a:r>
          </a:p>
        </p:txBody>
      </p:sp>
      <p:sp>
        <p:nvSpPr>
          <p:cNvPr id="4" name="Title 1"/>
          <p:cNvSpPr txBox="1">
            <a:spLocks/>
          </p:cNvSpPr>
          <p:nvPr/>
        </p:nvSpPr>
        <p:spPr>
          <a:xfrm>
            <a:off x="1981200" y="0"/>
            <a:ext cx="8229600" cy="766304"/>
          </a:xfrm>
          <a:prstGeom prst="rect">
            <a:avLst/>
          </a:prstGeom>
        </p:spPr>
        <p:txBody>
          <a:bodyPr vert="horz" lIns="91440" tIns="45720" rIns="91440" bIns="45720" rtlCol="0" anchor="ctr">
            <a:normAutofit/>
          </a:bodyPr>
          <a:lstStyle/>
          <a:p>
            <a:pPr lvl="0" algn="ctr">
              <a:spcBef>
                <a:spcPct val="0"/>
              </a:spcBef>
              <a:defRPr/>
            </a:pPr>
            <a:r>
              <a:rPr lang="en-US" sz="4400" dirty="0"/>
              <a:t>Beneficiation: STEP 2 - Milling</a:t>
            </a:r>
            <a:endParaRPr lang="en-US" sz="4400" dirty="0">
              <a:latin typeface="+mj-lt"/>
              <a:ea typeface="+mj-ea"/>
              <a:cs typeface="+mj-cs"/>
            </a:endParaRPr>
          </a:p>
        </p:txBody>
      </p:sp>
      <p:pic>
        <p:nvPicPr>
          <p:cNvPr id="7" name="Picture 6" descr="IMG_0375.JPG"/>
          <p:cNvPicPr>
            <a:picLocks noChangeAspect="1"/>
          </p:cNvPicPr>
          <p:nvPr/>
        </p:nvPicPr>
        <p:blipFill>
          <a:blip r:embed="rId3"/>
          <a:srcRect l="23893" t="33792"/>
          <a:stretch>
            <a:fillRect/>
          </a:stretch>
        </p:blipFill>
        <p:spPr>
          <a:xfrm>
            <a:off x="1986931" y="3029594"/>
            <a:ext cx="3586480" cy="2339997"/>
          </a:xfrm>
          <a:prstGeom prst="rect">
            <a:avLst/>
          </a:prstGeom>
        </p:spPr>
      </p:pic>
      <p:sp>
        <p:nvSpPr>
          <p:cNvPr id="10" name="TextBox 9"/>
          <p:cNvSpPr txBox="1"/>
          <p:nvPr/>
        </p:nvSpPr>
        <p:spPr>
          <a:xfrm>
            <a:off x="1986933" y="2321708"/>
            <a:ext cx="4074160" cy="707886"/>
          </a:xfrm>
          <a:prstGeom prst="rect">
            <a:avLst/>
          </a:prstGeom>
          <a:noFill/>
        </p:spPr>
        <p:txBody>
          <a:bodyPr wrap="square" rtlCol="0">
            <a:spAutoFit/>
          </a:bodyPr>
          <a:lstStyle/>
          <a:p>
            <a:r>
              <a:rPr lang="en-US" sz="2000" b="1" dirty="0"/>
              <a:t>Steel balls help crush ore into        individual minerals.</a:t>
            </a:r>
          </a:p>
        </p:txBody>
      </p:sp>
      <p:sp>
        <p:nvSpPr>
          <p:cNvPr id="11" name="Rectangle 10"/>
          <p:cNvSpPr/>
          <p:nvPr/>
        </p:nvSpPr>
        <p:spPr>
          <a:xfrm>
            <a:off x="10210800" y="6571711"/>
            <a:ext cx="2423160" cy="246221"/>
          </a:xfrm>
          <a:prstGeom prst="rect">
            <a:avLst/>
          </a:prstGeom>
        </p:spPr>
        <p:txBody>
          <a:bodyPr wrap="square">
            <a:spAutoFit/>
          </a:bodyPr>
          <a:lstStyle/>
          <a:p>
            <a:r>
              <a:rPr lang="en-US" sz="1000" dirty="0"/>
              <a:t>Golden Sunlight Gold Mine, MT.</a:t>
            </a:r>
          </a:p>
        </p:txBody>
      </p:sp>
      <p:sp>
        <p:nvSpPr>
          <p:cNvPr id="12" name="TextBox 11"/>
          <p:cNvSpPr txBox="1"/>
          <p:nvPr/>
        </p:nvSpPr>
        <p:spPr>
          <a:xfrm>
            <a:off x="181780" y="3370640"/>
            <a:ext cx="1654745" cy="707886"/>
          </a:xfrm>
          <a:prstGeom prst="rect">
            <a:avLst/>
          </a:prstGeom>
          <a:noFill/>
        </p:spPr>
        <p:txBody>
          <a:bodyPr wrap="square" rtlCol="0">
            <a:spAutoFit/>
          </a:bodyPr>
          <a:lstStyle/>
          <a:p>
            <a:r>
              <a:rPr lang="en-US" sz="2000" b="1" dirty="0"/>
              <a:t>Cell phone case for scale</a:t>
            </a:r>
          </a:p>
        </p:txBody>
      </p:sp>
      <p:cxnSp>
        <p:nvCxnSpPr>
          <p:cNvPr id="16" name="Straight Arrow Connector 15"/>
          <p:cNvCxnSpPr>
            <a:cxnSpLocks/>
          </p:cNvCxnSpPr>
          <p:nvPr/>
        </p:nvCxnSpPr>
        <p:spPr>
          <a:xfrm flipH="1">
            <a:off x="4166650" y="2739065"/>
            <a:ext cx="91057" cy="1757524"/>
          </a:xfrm>
          <a:prstGeom prst="straightConnector1">
            <a:avLst/>
          </a:prstGeom>
          <a:ln w="28575" cap="flat" cmpd="sng" algn="ctr">
            <a:solidFill>
              <a:schemeClr val="tx1"/>
            </a:solidFill>
            <a:prstDash val="solid"/>
            <a:round/>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a:cxnSpLocks/>
          </p:cNvCxnSpPr>
          <p:nvPr/>
        </p:nvCxnSpPr>
        <p:spPr>
          <a:xfrm flipV="1">
            <a:off x="1636014" y="3562024"/>
            <a:ext cx="1099924" cy="47833"/>
          </a:xfrm>
          <a:prstGeom prst="straightConnector1">
            <a:avLst/>
          </a:prstGeom>
          <a:ln w="28575" cap="flat" cmpd="sng" algn="ctr">
            <a:solidFill>
              <a:schemeClr val="tx1"/>
            </a:solidFill>
            <a:prstDash val="solid"/>
            <a:round/>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grpSp>
        <p:nvGrpSpPr>
          <p:cNvPr id="15" name="Group 14"/>
          <p:cNvGrpSpPr/>
          <p:nvPr/>
        </p:nvGrpSpPr>
        <p:grpSpPr>
          <a:xfrm>
            <a:off x="6329622" y="1898802"/>
            <a:ext cx="5166765" cy="3754965"/>
            <a:chOff x="4829348" y="1863567"/>
            <a:chExt cx="5166765" cy="3754965"/>
          </a:xfrm>
        </p:grpSpPr>
        <p:pic>
          <p:nvPicPr>
            <p:cNvPr id="9" name="Picture 8" descr="IMG_0379.JPG"/>
            <p:cNvPicPr>
              <a:picLocks noChangeAspect="1"/>
            </p:cNvPicPr>
            <p:nvPr/>
          </p:nvPicPr>
          <p:blipFill>
            <a:blip r:embed="rId4"/>
            <a:srcRect l="12984"/>
            <a:stretch>
              <a:fillRect/>
            </a:stretch>
          </p:blipFill>
          <p:spPr>
            <a:xfrm>
              <a:off x="6427086" y="2652355"/>
              <a:ext cx="3441365" cy="2966177"/>
            </a:xfrm>
            <a:prstGeom prst="rect">
              <a:avLst/>
            </a:prstGeom>
          </p:spPr>
        </p:pic>
        <p:sp>
          <p:nvSpPr>
            <p:cNvPr id="13" name="TextBox 12"/>
            <p:cNvSpPr txBox="1"/>
            <p:nvPr/>
          </p:nvSpPr>
          <p:spPr>
            <a:xfrm>
              <a:off x="6427087" y="1863567"/>
              <a:ext cx="3569026" cy="707886"/>
            </a:xfrm>
            <a:prstGeom prst="rect">
              <a:avLst/>
            </a:prstGeom>
            <a:noFill/>
          </p:spPr>
          <p:txBody>
            <a:bodyPr wrap="square" rtlCol="0">
              <a:spAutoFit/>
            </a:bodyPr>
            <a:lstStyle/>
            <a:p>
              <a:r>
                <a:rPr lang="en-US" sz="2000" b="1" dirty="0"/>
                <a:t>Rotating drum filled with crushed ore and steel balls</a:t>
              </a:r>
            </a:p>
          </p:txBody>
        </p:sp>
        <p:sp>
          <p:nvSpPr>
            <p:cNvPr id="14" name="TextBox 13"/>
            <p:cNvSpPr txBox="1"/>
            <p:nvPr/>
          </p:nvSpPr>
          <p:spPr>
            <a:xfrm>
              <a:off x="4829348" y="4310842"/>
              <a:ext cx="1483665" cy="1015663"/>
            </a:xfrm>
            <a:prstGeom prst="rect">
              <a:avLst/>
            </a:prstGeom>
            <a:noFill/>
          </p:spPr>
          <p:txBody>
            <a:bodyPr wrap="square" rtlCol="0">
              <a:spAutoFit/>
            </a:bodyPr>
            <a:lstStyle/>
            <a:p>
              <a:r>
                <a:rPr lang="en-US" sz="2000" b="1" dirty="0"/>
                <a:t>~5 gallon bucket for scale</a:t>
              </a:r>
            </a:p>
          </p:txBody>
        </p:sp>
        <p:cxnSp>
          <p:nvCxnSpPr>
            <p:cNvPr id="20" name="Straight Arrow Connector 19"/>
            <p:cNvCxnSpPr/>
            <p:nvPr/>
          </p:nvCxnSpPr>
          <p:spPr>
            <a:xfrm rot="16200000" flipH="1">
              <a:off x="7586615" y="2614506"/>
              <a:ext cx="1122306" cy="1026160"/>
            </a:xfrm>
            <a:prstGeom prst="straightConnector1">
              <a:avLst/>
            </a:prstGeom>
            <a:ln w="28575" cap="flat" cmpd="sng" algn="ctr">
              <a:solidFill>
                <a:schemeClr val="tx1"/>
              </a:solidFill>
              <a:prstDash val="solid"/>
              <a:round/>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a:cxnSpLocks/>
            </p:cNvCxnSpPr>
            <p:nvPr/>
          </p:nvCxnSpPr>
          <p:spPr>
            <a:xfrm>
              <a:off x="6065936" y="4901233"/>
              <a:ext cx="484841" cy="162539"/>
            </a:xfrm>
            <a:prstGeom prst="straightConnector1">
              <a:avLst/>
            </a:prstGeom>
            <a:ln w="28575" cap="flat" cmpd="sng" algn="ctr">
              <a:solidFill>
                <a:schemeClr val="tx1"/>
              </a:solidFill>
              <a:prstDash val="solid"/>
              <a:round/>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4144073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92231" y="1123110"/>
            <a:ext cx="4635776" cy="5014736"/>
          </a:xfrm>
        </p:spPr>
        <p:txBody>
          <a:bodyPr>
            <a:noAutofit/>
          </a:bodyPr>
          <a:lstStyle/>
          <a:p>
            <a:pPr>
              <a:buNone/>
            </a:pPr>
            <a:r>
              <a:rPr lang="en-US" dirty="0"/>
              <a:t>After milling, the ore slurry may be subject to a process called </a:t>
            </a:r>
            <a:r>
              <a:rPr lang="en-US" b="1" i="1" dirty="0">
                <a:solidFill>
                  <a:srgbClr val="FFFF00"/>
                </a:solidFill>
              </a:rPr>
              <a:t>flotation</a:t>
            </a:r>
            <a:r>
              <a:rPr lang="en-US" dirty="0"/>
              <a:t>, to further concentrate the mineral</a:t>
            </a:r>
          </a:p>
          <a:p>
            <a:pPr>
              <a:buNone/>
            </a:pPr>
            <a:endParaRPr lang="en-US" sz="2400" dirty="0"/>
          </a:p>
          <a:p>
            <a:pPr>
              <a:spcBef>
                <a:spcPts val="0"/>
              </a:spcBef>
              <a:buFontTx/>
              <a:buChar char="-"/>
            </a:pPr>
            <a:r>
              <a:rPr lang="en-US" sz="2400" dirty="0"/>
              <a:t>Mix the slurry with a reagent and adds bubbles. </a:t>
            </a:r>
          </a:p>
          <a:p>
            <a:pPr>
              <a:spcBef>
                <a:spcPts val="0"/>
              </a:spcBef>
              <a:buFontTx/>
              <a:buChar char="-"/>
            </a:pPr>
            <a:endParaRPr lang="en-US" sz="2400" dirty="0"/>
          </a:p>
          <a:p>
            <a:pPr>
              <a:spcBef>
                <a:spcPts val="0"/>
              </a:spcBef>
              <a:buFontTx/>
              <a:buChar char="-"/>
            </a:pPr>
            <a:r>
              <a:rPr lang="en-US" sz="2400" dirty="0"/>
              <a:t>Due to the (specifically selected) chemistry, the desired minerals attach to the bubbles and both will float to the top </a:t>
            </a:r>
          </a:p>
          <a:p>
            <a:pPr>
              <a:spcBef>
                <a:spcPts val="0"/>
              </a:spcBef>
              <a:buFontTx/>
              <a:buChar char="-"/>
            </a:pPr>
            <a:endParaRPr lang="en-US" sz="2400" dirty="0"/>
          </a:p>
          <a:p>
            <a:pPr>
              <a:spcBef>
                <a:spcPts val="0"/>
              </a:spcBef>
              <a:buFontTx/>
              <a:buChar char="-"/>
            </a:pPr>
            <a:r>
              <a:rPr lang="en-US" sz="2400" dirty="0"/>
              <a:t>Skim off the top</a:t>
            </a:r>
          </a:p>
        </p:txBody>
      </p:sp>
      <p:sp>
        <p:nvSpPr>
          <p:cNvPr id="5" name="Title 1"/>
          <p:cNvSpPr txBox="1">
            <a:spLocks/>
          </p:cNvSpPr>
          <p:nvPr/>
        </p:nvSpPr>
        <p:spPr>
          <a:xfrm>
            <a:off x="1981200" y="0"/>
            <a:ext cx="8229600" cy="766304"/>
          </a:xfrm>
          <a:prstGeom prst="rect">
            <a:avLst/>
          </a:prstGeom>
        </p:spPr>
        <p:txBody>
          <a:bodyPr vert="horz" lIns="91440" tIns="45720" rIns="91440" bIns="45720" rtlCol="0" anchor="ctr">
            <a:normAutofit/>
          </a:bodyPr>
          <a:lstStyle/>
          <a:p>
            <a:pPr lvl="0" algn="ctr">
              <a:spcBef>
                <a:spcPct val="0"/>
              </a:spcBef>
              <a:defRPr/>
            </a:pPr>
            <a:r>
              <a:rPr lang="en-US" sz="4400" dirty="0"/>
              <a:t>Beneficiation: STEP 3 - Flotation</a:t>
            </a:r>
            <a:endParaRPr lang="en-US" sz="4400" dirty="0">
              <a:latin typeface="+mj-lt"/>
              <a:ea typeface="+mj-ea"/>
              <a:cs typeface="+mj-cs"/>
            </a:endParaRPr>
          </a:p>
        </p:txBody>
      </p:sp>
      <p:sp>
        <p:nvSpPr>
          <p:cNvPr id="7" name="Content Placeholder 2"/>
          <p:cNvSpPr txBox="1">
            <a:spLocks/>
          </p:cNvSpPr>
          <p:nvPr/>
        </p:nvSpPr>
        <p:spPr>
          <a:xfrm>
            <a:off x="5923280" y="4826000"/>
            <a:ext cx="4744720" cy="1910080"/>
          </a:xfrm>
          <a:prstGeom prst="rect">
            <a:avLst/>
          </a:prstGeom>
        </p:spPr>
        <p:txBody>
          <a:bodyPr vert="horz" lIns="91440" tIns="45720" rIns="91440" bIns="45720" rtlCol="0">
            <a:noAutofit/>
          </a:bodyPr>
          <a:lstStyle/>
          <a:p>
            <a:pPr marL="342900" indent="-342900">
              <a:spcBef>
                <a:spcPct val="20000"/>
              </a:spcBef>
              <a:defRPr/>
            </a:pPr>
            <a:endParaRPr lang="en-US" dirty="0"/>
          </a:p>
        </p:txBody>
      </p:sp>
      <p:sp>
        <p:nvSpPr>
          <p:cNvPr id="8" name="Rectangle 7"/>
          <p:cNvSpPr/>
          <p:nvPr/>
        </p:nvSpPr>
        <p:spPr>
          <a:xfrm>
            <a:off x="5385952" y="4656185"/>
            <a:ext cx="7057666" cy="707886"/>
          </a:xfrm>
          <a:prstGeom prst="rect">
            <a:avLst/>
          </a:prstGeom>
        </p:spPr>
        <p:txBody>
          <a:bodyPr wrap="square">
            <a:spAutoFit/>
          </a:bodyPr>
          <a:lstStyle/>
          <a:p>
            <a:r>
              <a:rPr lang="en-US" sz="2000" dirty="0"/>
              <a:t>Schematic of one method of flotation. Pine oil is a reagent that can be used for copper beneficiation.</a:t>
            </a:r>
            <a:r>
              <a:rPr lang="en-US" sz="1400" dirty="0"/>
              <a:t> </a:t>
            </a:r>
          </a:p>
        </p:txBody>
      </p:sp>
      <p:sp>
        <p:nvSpPr>
          <p:cNvPr id="52" name="Content Placeholder 2"/>
          <p:cNvSpPr txBox="1">
            <a:spLocks/>
          </p:cNvSpPr>
          <p:nvPr/>
        </p:nvSpPr>
        <p:spPr>
          <a:xfrm>
            <a:off x="4928007" y="5665461"/>
            <a:ext cx="7057666" cy="1658382"/>
          </a:xfrm>
          <a:prstGeom prst="rect">
            <a:avLst/>
          </a:prstGeom>
        </p:spPr>
        <p:txBody>
          <a:bodyPr vert="horz" lIns="91440" tIns="45720" rIns="91440" bIns="45720" rtlCol="0">
            <a:noAutofit/>
          </a:bodyPr>
          <a:lstStyle/>
          <a:p>
            <a:pPr marL="342900" indent="-342900">
              <a:spcBef>
                <a:spcPct val="20000"/>
              </a:spcBef>
              <a:defRPr/>
            </a:pPr>
            <a:r>
              <a:rPr lang="en-US" sz="2800" dirty="0"/>
              <a:t>The slurry remaining at the bottom of the tank is considered a waste product (</a:t>
            </a:r>
            <a:r>
              <a:rPr lang="en-US" sz="2800" b="1" i="1" dirty="0">
                <a:solidFill>
                  <a:srgbClr val="FFFF00"/>
                </a:solidFill>
              </a:rPr>
              <a:t>tailings</a:t>
            </a:r>
            <a:r>
              <a:rPr lang="en-US" sz="2800" b="1" i="1" dirty="0"/>
              <a:t>)</a:t>
            </a:r>
            <a:endParaRPr lang="en-US" sz="2800" dirty="0"/>
          </a:p>
        </p:txBody>
      </p:sp>
      <p:pic>
        <p:nvPicPr>
          <p:cNvPr id="4" name="Picture 3" descr="Beneficiation Floatation diagram.pdf"/>
          <p:cNvPicPr>
            <a:picLocks noChangeAspect="1"/>
          </p:cNvPicPr>
          <p:nvPr/>
        </p:nvPicPr>
        <p:blipFill rotWithShape="1">
          <a:blip r:embed="rId3">
            <a:extLst>
              <a:ext uri="{28A0092B-C50C-407E-A947-70E740481C1C}">
                <a14:useLocalDpi xmlns:a14="http://schemas.microsoft.com/office/drawing/2010/main" val="0"/>
              </a:ext>
            </a:extLst>
          </a:blip>
          <a:srcRect l="12083" t="12621" b="23518"/>
          <a:stretch/>
        </p:blipFill>
        <p:spPr>
          <a:xfrm>
            <a:off x="5213441" y="993127"/>
            <a:ext cx="6843084" cy="3728013"/>
          </a:xfrm>
          <a:prstGeom prst="rect">
            <a:avLst/>
          </a:prstGeom>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2083025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113</TotalTime>
  <Words>3166</Words>
  <Application>Microsoft Office PowerPoint</Application>
  <PresentationFormat>Widescreen</PresentationFormat>
  <Paragraphs>235</Paragraphs>
  <Slides>25</Slides>
  <Notes>14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25</vt:i4>
      </vt:variant>
    </vt:vector>
  </HeadingPairs>
  <TitlesOfParts>
    <vt:vector size="32" baseType="lpstr">
      <vt:lpstr>Arial</vt:lpstr>
      <vt:lpstr>Calibri</vt:lpstr>
      <vt:lpstr>Calibri Light</vt:lpstr>
      <vt:lpstr>Lucida Grande</vt:lpstr>
      <vt:lpstr>Times New Roman</vt:lpstr>
      <vt:lpstr>Wingdings</vt:lpstr>
      <vt:lpstr>Office Theme</vt:lpstr>
      <vt:lpstr>Environmental Impacts of Minerals 2</vt:lpstr>
      <vt:lpstr>Land Subsidence</vt:lpstr>
      <vt:lpstr>Land subsidence from Mines</vt:lpstr>
      <vt:lpstr>PowerPoint Presentation</vt:lpstr>
      <vt:lpstr>Or Ohio….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Mines today</vt:lpstr>
      <vt:lpstr>PowerPoint Presentation</vt:lpstr>
      <vt:lpstr>PowerPoint Presentation</vt:lpstr>
      <vt:lpstr>Reality of Mineral Use</vt:lpstr>
      <vt:lpstr>In the US,</vt:lpstr>
      <vt:lpstr>General Mining Law of 1872</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Mary Katherine Fidler</dc:creator>
  <cp:lastModifiedBy>Mary Katherine Fidler</cp:lastModifiedBy>
  <cp:revision>12</cp:revision>
  <dcterms:created xsi:type="dcterms:W3CDTF">2018-10-12T12:06:56Z</dcterms:created>
  <dcterms:modified xsi:type="dcterms:W3CDTF">2018-10-12T14:00:34Z</dcterms:modified>
</cp:coreProperties>
</file>